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1" r:id="rId4"/>
    <p:sldMasterId id="2147483648" r:id="rId5"/>
  </p:sldMasterIdLst>
  <p:notesMasterIdLst>
    <p:notesMasterId r:id="rId21"/>
  </p:notesMasterIdLst>
  <p:handoutMasterIdLst>
    <p:handoutMasterId r:id="rId22"/>
  </p:handoutMasterIdLst>
  <p:sldIdLst>
    <p:sldId id="256" r:id="rId6"/>
    <p:sldId id="257" r:id="rId7"/>
    <p:sldId id="278" r:id="rId8"/>
    <p:sldId id="277" r:id="rId9"/>
    <p:sldId id="283" r:id="rId10"/>
    <p:sldId id="289" r:id="rId11"/>
    <p:sldId id="288" r:id="rId12"/>
    <p:sldId id="281" r:id="rId13"/>
    <p:sldId id="279" r:id="rId14"/>
    <p:sldId id="282" r:id="rId15"/>
    <p:sldId id="258" r:id="rId16"/>
    <p:sldId id="287" r:id="rId17"/>
    <p:sldId id="285" r:id="rId18"/>
    <p:sldId id="284" r:id="rId19"/>
    <p:sldId id="26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1DD573-580A-4C49-9FAD-F3785BBF98A7}" v="135" dt="2023-05-30T11:22:50.999"/>
    <p1510:client id="{6A4768C2-0658-49D1-B947-78173E6F1489}" v="205" dt="2023-05-31T13:05:38.994"/>
    <p1510:client id="{831097AA-1A73-4CEE-8E62-5A3E1DB1DB30}" v="147" dt="2023-05-29T20:42:33.218"/>
    <p1510:client id="{C8AD0905-8741-C36A-14C7-9D2246D87882}" v="603" dt="2023-05-30T12:34:17.340"/>
    <p1510:client id="{F3C24917-B8C7-8C2A-D352-08993F62977D}" v="719" dt="2023-05-30T06:57:08.765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da-developers.com/windows-11-features-win32-apps-isolation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50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Copilot started with </a:t>
            </a:r>
            <a:r>
              <a:rPr lang="en-US" err="1">
                <a:cs typeface="Calibri"/>
              </a:rPr>
              <a:t>Github</a:t>
            </a:r>
            <a:r>
              <a:rPr lang="en-US">
                <a:cs typeface="Calibri"/>
              </a:rPr>
              <a:t> 2 years ago, rapid expansion this year with AI-powered chat in Bing, m365 copilot, </a:t>
            </a:r>
            <a:r>
              <a:rPr lang="en-US" err="1">
                <a:cs typeface="Calibri"/>
              </a:rPr>
              <a:t>github</a:t>
            </a:r>
            <a:r>
              <a:rPr lang="en-US">
                <a:cs typeface="Calibri"/>
              </a:rPr>
              <a:t> copilot x, dynamics 365, </a:t>
            </a:r>
            <a:r>
              <a:rPr lang="en-US" err="1">
                <a:cs typeface="Calibri"/>
              </a:rPr>
              <a:t>microsoft</a:t>
            </a:r>
            <a:r>
              <a:rPr lang="en-US">
                <a:cs typeface="Calibri"/>
              </a:rPr>
              <a:t> viva and the most relevant Microsoft security copilot.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ChatGPT plugins released March, </a:t>
            </a:r>
            <a:r>
              <a:rPr lang="en-US" err="1">
                <a:cs typeface="Calibri"/>
              </a:rPr>
              <a:t>eks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Opentable</a:t>
            </a:r>
            <a:r>
              <a:rPr lang="en-US">
                <a:cs typeface="Calibri"/>
              </a:rPr>
              <a:t> plugin for </a:t>
            </a:r>
            <a:r>
              <a:rPr lang="en-US" err="1">
                <a:cs typeface="Calibri"/>
              </a:rPr>
              <a:t>bingchat</a:t>
            </a:r>
            <a:r>
              <a:rPr lang="en-US">
                <a:cs typeface="Calibri"/>
              </a:rPr>
              <a:t> for restaurant reservations. Same open plugin standard is being used by </a:t>
            </a:r>
            <a:r>
              <a:rPr lang="en-US" err="1">
                <a:cs typeface="Calibri"/>
              </a:rPr>
              <a:t>microsoft</a:t>
            </a:r>
            <a:r>
              <a:rPr lang="en-US">
                <a:cs typeface="Calibri"/>
              </a:rPr>
              <a:t>. 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LLM bridge corporate data that is private. </a:t>
            </a:r>
            <a:r>
              <a:rPr lang="en-US" err="1">
                <a:cs typeface="Calibri"/>
              </a:rPr>
              <a:t>feks</a:t>
            </a:r>
            <a:r>
              <a:rPr lang="en-US">
                <a:cs typeface="Calibri"/>
              </a:rPr>
              <a:t> copilot access to corporate documents. This poses many security related questions, data </a:t>
            </a:r>
            <a:r>
              <a:rPr lang="en-US" err="1">
                <a:cs typeface="Calibri"/>
              </a:rPr>
              <a:t>soverenty</a:t>
            </a:r>
            <a:r>
              <a:rPr lang="en-US">
                <a:cs typeface="Calibri"/>
              </a:rPr>
              <a:t>, data classification, data segregation, privacy, GDPR, SCREMS II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Azure AI Studio – ground conversational AI models on their private data</a:t>
            </a:r>
          </a:p>
          <a:p>
            <a:pPr lvl="1" indent="-171450">
              <a:buFont typeface="Calibri"/>
              <a:buChar char="-"/>
            </a:pPr>
            <a:r>
              <a:rPr lang="en-US">
                <a:cs typeface="Calibri"/>
              </a:rPr>
              <a:t>Meta prompt. Base description of copilots role and how it should operate. </a:t>
            </a:r>
          </a:p>
          <a:p>
            <a:pPr lvl="1" indent="-171450">
              <a:buFont typeface="Calibri"/>
              <a:buChar char="-"/>
            </a:pPr>
            <a:r>
              <a:rPr lang="en-US">
                <a:cs typeface="Calibri"/>
              </a:rPr>
              <a:t>Needs memory to learn conversations 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Azure AI content safety design to detect inappropriate content. Assign a severity score to flagged content alerting human moderators what needs attention. </a:t>
            </a:r>
            <a:r>
              <a:rPr lang="en-US" err="1">
                <a:cs typeface="Calibri"/>
              </a:rPr>
              <a:t>Intgrated</a:t>
            </a:r>
            <a:r>
              <a:rPr lang="en-US">
                <a:cs typeface="Calibri"/>
              </a:rPr>
              <a:t> in Azure OpenAI service can be applied to AI and non AI systems (online communities) and can be fine tuned.</a:t>
            </a:r>
          </a:p>
          <a:p>
            <a:pPr marL="171450" indent="-171450">
              <a:buFont typeface="Calibri"/>
              <a:buChar char="-"/>
            </a:pPr>
            <a:r>
              <a:rPr lang="en-US">
                <a:cs typeface="Calibri"/>
              </a:rPr>
              <a:t>Media Provenance – verify if images and videos are AI generated. Cryptographic signing of AI generated content.</a:t>
            </a: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23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Image size: 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/>
              <a:t>https://learn.microsoft.com/en-us/azure/azure-linux/faq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6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28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Windows 11 enhancements for consumers and commercial users, with the highlight being the ability to soon run Win32 apps in isolation mode</a:t>
            </a:r>
          </a:p>
          <a:p>
            <a:r>
              <a:rPr lang="en-US">
                <a:hlinkClick r:id="rId3"/>
              </a:rPr>
              <a:t>Windows 11 is getting the ability to run Win32 apps in isolation (xda-developers.com)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87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49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2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86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1D96E-4CA2-485E-9EE5-CEB7143ACC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75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62352" y="3365591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D1467-A6B1-48CB-F884-AF5415A03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921B6-B5C7-B067-A613-DF5B2B940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A954E-CBF1-9743-011D-FEA0BF7C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947C7-28B5-50B5-4675-42F8EF680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1159F-5DBD-99E8-E308-EDD3E3638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513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8905-EC97-6B5D-1A11-23A70AC4E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634BE-43FA-859A-72BC-D896C063E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DE1B6-56AA-5B64-B34A-7589509A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65837-9A40-831F-232B-30D2D9A5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46E95-BB20-84C0-A149-6065B162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462796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0427-D462-1CE8-682E-88F6228BB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519F-77F7-685D-3E2F-82E238C6F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D4F25-DDEA-8194-26FB-81179D13B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33568-178E-6FA2-939C-AEA14E57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2B4BA-E2E5-6639-F75E-A565C39CD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9041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8836-C5A8-ADC2-9C25-60232CC0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F8B2D-DD7E-2CCD-9270-DAA9295C4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F706D6-9D38-2F19-86EB-9562CE843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91A292-F6D3-1EE8-9F31-BC15957E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36942-E49A-D716-92BD-889F9165B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D43C7-DD56-125D-4DB9-9A84C831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556516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72EA-6F35-8754-6BFB-70B2C7BB1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C1464-44F3-C240-D3AF-ECCA7F0E2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622BE-70E2-3168-5F41-DD5A3DC6C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4C9C06-7AFD-3D78-3061-EDE40FC3F6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44874-8D2B-D87E-2451-A0CF48AA4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21E33C-38FE-396B-AA37-6E9AB324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B249B9-11AB-47AE-12E3-38D07AEF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AE0EAB-8050-BFD1-20FA-5E293197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64366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93062-2968-5E3D-A0DB-3F9B40BEA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2BEE3-0DAD-60C2-4C38-DD25E344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CAE15-E4A7-007F-DA95-207999C5D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817411-6E54-8954-6CA4-BB2D464D9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8763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E1F58C-341D-95DB-76AA-259ADA77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9814EB-35ED-5757-5F80-1227A992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FD6F6-C046-1AE3-BF14-1E01B5ACB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995795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B799-3384-A6B7-7F33-8BA3921FC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2793-B5C4-8649-52BA-B1BD424E2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5899A-E908-237B-38DF-7F6550048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61C3DB-346A-9F2D-16AF-13DF38136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BBA40-77F4-FAA6-2C49-813F0E82E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C885C-FFA6-EBC0-37A3-D4F76336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49485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3E85-4B91-C4A5-C058-137549C54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72C683-5DC6-30E2-4C31-2A70453612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CB7215-4330-B27D-A12F-1B002B594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3718D8-73E9-99B4-30CB-EA825326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1F1EE5-460E-B247-0301-FEDA6F13C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4F5ED-35C7-3892-C6E2-D5665E25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710372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8BA22-ADBC-52B1-8909-D2B6D2118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20968-6538-F523-E8E0-FFA075071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BFE7A-8475-14C3-1C19-2965D0A0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55A39-CCBC-D0A7-CE2B-AC64D1403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72E9E-A1EF-5CEC-CA64-1832279A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39057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3E3201-8F48-C6E1-A219-2D19F8430B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2E0A5D-DFBE-C439-83C3-A8D97B296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F79D3-CC0A-FAA2-76F1-4E7EEBB8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45505-5534-D0B4-4894-4AB33464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26720-A4D4-C866-E3C5-4F7D79BCF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36867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ont pag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7780495" y="1904864"/>
            <a:ext cx="2753766" cy="2753766"/>
          </a:xfrm>
          <a:prstGeom prst="ellipse">
            <a:avLst/>
          </a:prstGeom>
          <a:noFill/>
          <a:ln w="34925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6F324E74-CBA2-4D4F-8F86-1E0310B1D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5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D33F148-55A2-954E-BF75-D266760F4F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793E5014-5C8C-314A-A834-265C52A0F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5251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BD4425-9C1D-6527-4668-21B820D0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C2075-87BE-64EC-2E75-C2AF6303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80777-2144-396A-1A94-27F68D0272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A68FD-A372-41DF-B07B-EFD7F3D68042}" type="datetimeFigureOut">
              <a:rPr lang="nb-NO" smtClean="0"/>
              <a:t>31.05.2023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87EC5-959B-554A-1407-C7C5C3464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575DD-01E3-A8D5-2FFA-253F141D9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9344D-79CA-4422-BA1D-B379EB3E360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711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build-2023-book-of-new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crosoft.com/source/features/ai/microsoft-outlines-framework-for-building-ai-apps-and-copilots-expands-ai-plugin-ecosyste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infrastructure-blog/xbox-gaming-bets-on-mariner/ba-p/361044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techcommunity.microsoft.com/t5/azure-infrastructure-blog/introducing-the-azure-linux-container-host-for-aks/ba-p/3824101" TargetMode="External"/><Relationship Id="rId4" Type="http://schemas.openxmlformats.org/officeDocument/2006/relationships/hyperlink" Target="https://techcommunity.microsoft.com/t5/azure-infrastructure-blog/minecraft-services-build-on-mariner/ba-p/362740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ecurity/business/identity-access/microsoft-entra-external-i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cloudpartner.fi/?p=1468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32-app-isol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71" y="987240"/>
            <a:ext cx="11723272" cy="4670610"/>
          </a:xfrm>
        </p:spPr>
        <p:txBody>
          <a:bodyPr/>
          <a:lstStyle/>
          <a:p>
            <a:r>
              <a:rPr lang="en-US" sz="6000"/>
              <a:t>Microsoft security user group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28396" y="3065929"/>
            <a:ext cx="9410013" cy="2118391"/>
          </a:xfrm>
        </p:spPr>
        <p:txBody>
          <a:bodyPr>
            <a:normAutofit/>
          </a:bodyPr>
          <a:lstStyle/>
          <a:p>
            <a:r>
              <a:rPr lang="en-US" sz="3600" b="1"/>
              <a:t>Welcome to MSUG-one year anniversary &amp; Build afterparty!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DA0471-F7A2-7AB0-9EF8-4D6A472AFDC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242545" y="1654397"/>
            <a:ext cx="10016450" cy="45654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Microsoft Entra Verified ID digital wallet SDK</a:t>
            </a: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You can integrate this into your mobile apps to store and share digital Verified ID cards. </a:t>
            </a:r>
            <a:endParaRPr lang="en-US" sz="140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Segoe UI"/>
            </a:endParaRP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This allows you to issue verifiable credentials for dozens of use cases, such as reducing the risk for fraud and account takeovers, streamlining app sign-ins, creating self-service account recovery and helpdesk flows, and enabling rich partner rewards ecosystems</a:t>
            </a:r>
            <a:endParaRPr lang="en-US" sz="140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Segoe UI"/>
            </a:endParaRPr>
          </a:p>
          <a:p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General availability of machine learning-enabled source code classifier</a:t>
            </a:r>
            <a:endParaRPr lang="en-US" sz="200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Segoe UI"/>
            </a:endParaRPr>
          </a:p>
          <a:p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New APIs available to help automate compliance workflows</a:t>
            </a:r>
          </a:p>
          <a:p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Next-Level 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DevSecOps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: Secure Supply Chain Consumption Framework</a:t>
            </a:r>
          </a:p>
          <a:p>
            <a:endParaRPr lang="en-US" sz="200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Segoe UI"/>
            </a:endParaRPr>
          </a:p>
          <a:p>
            <a:endParaRPr lang="en-US" sz="1800">
              <a:solidFill>
                <a:srgbClr val="F2F2F2"/>
              </a:solidFill>
              <a:latin typeface="Calibri"/>
              <a:ea typeface="Calibri"/>
              <a:cs typeface="Segoe UI"/>
            </a:endParaRPr>
          </a:p>
          <a:p>
            <a:pPr marL="0" indent="0">
              <a:buNone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6C2-076E-D05C-5C86-AAFABF42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0E1F3C-94D9-C646-D48B-21DDC70562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64890" y="315975"/>
            <a:ext cx="10025892" cy="9300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cs typeface="Posterama"/>
              </a:rPr>
              <a:t>Other identity, compliance, and security features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6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1026" name="Picture 2" descr="Karim El-Melhaoui">
            <a:extLst>
              <a:ext uri="{FF2B5EF4-FFF2-40B4-BE49-F238E27FC236}">
                <a16:creationId xmlns:a16="http://schemas.microsoft.com/office/drawing/2014/main" id="{35B4957D-CBEE-14CC-2390-9E8B299B6C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" b="9341"/>
          <a:stretch/>
        </p:blipFill>
        <p:spPr bwMode="auto">
          <a:xfrm>
            <a:off x="1803737" y="2794731"/>
            <a:ext cx="1487419" cy="14984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5" name="Text Placeholder 5">
            <a:extLst>
              <a:ext uri="{FF2B5EF4-FFF2-40B4-BE49-F238E27FC236}">
                <a16:creationId xmlns:a16="http://schemas.microsoft.com/office/drawing/2014/main" id="{1EB32C64-410A-6224-B200-195200FD8F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88239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sz="1300" b="1">
                <a:latin typeface="Calibri" panose="020F0502020204030204" pitchFamily="34" charset="0"/>
                <a:cs typeface="Calibri" panose="020F0502020204030204" pitchFamily="34" charset="0"/>
              </a:rPr>
              <a:t>Karim </a:t>
            </a:r>
            <a:r>
              <a:rPr lang="en-US" sz="1300" b="1" err="1">
                <a:latin typeface="Calibri" panose="020F0502020204030204" pitchFamily="34" charset="0"/>
                <a:cs typeface="Calibri" panose="020F0502020204030204" pitchFamily="34" charset="0"/>
              </a:rPr>
              <a:t>el-melhaoui</a:t>
            </a:r>
            <a:endParaRPr lang="en-US" sz="13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88239" y="4886780"/>
            <a:ext cx="2118414" cy="860059"/>
          </a:xfrm>
        </p:spPr>
        <p:txBody>
          <a:bodyPr anchor="t">
            <a:normAutofit/>
          </a:bodyPr>
          <a:lstStyle/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Principal Security Architect &amp; Partner </a:t>
            </a:r>
          </a:p>
          <a:p>
            <a:r>
              <a:rPr lang="en-US" sz="1400" b="1">
                <a:latin typeface="Calibri" panose="020F0502020204030204" pitchFamily="34" charset="0"/>
                <a:cs typeface="Calibri" panose="020F0502020204030204" pitchFamily="34" charset="0"/>
              </a:rPr>
              <a:t>O3 Cyber</a:t>
            </a:r>
          </a:p>
        </p:txBody>
      </p:sp>
      <p:sp>
        <p:nvSpPr>
          <p:cNvPr id="1045" name="Text Placeholder 12">
            <a:extLst>
              <a:ext uri="{FF2B5EF4-FFF2-40B4-BE49-F238E27FC236}">
                <a16:creationId xmlns:a16="http://schemas.microsoft.com/office/drawing/2014/main" id="{B99EEA11-1E8E-8418-0825-C0FC8F7C0FC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32687" y="4570546"/>
            <a:ext cx="2118414" cy="332113"/>
          </a:xfrm>
        </p:spPr>
        <p:txBody>
          <a:bodyPr>
            <a:normAutofit/>
          </a:bodyPr>
          <a:lstStyle/>
          <a:p>
            <a:r>
              <a:rPr lang="en-US" sz="1300" err="1"/>
              <a:t>Nils-ove</a:t>
            </a:r>
            <a:r>
              <a:rPr lang="en-US" sz="1300"/>
              <a:t> </a:t>
            </a:r>
            <a:r>
              <a:rPr lang="en-US" sz="1300" err="1"/>
              <a:t>gamlem</a:t>
            </a:r>
            <a:endParaRPr lang="en-US" sz="1300"/>
          </a:p>
        </p:txBody>
      </p:sp>
      <p:sp>
        <p:nvSpPr>
          <p:cNvPr id="1047" name="Text Placeholder 13">
            <a:extLst>
              <a:ext uri="{FF2B5EF4-FFF2-40B4-BE49-F238E27FC236}">
                <a16:creationId xmlns:a16="http://schemas.microsoft.com/office/drawing/2014/main" id="{21BCEE95-6CA6-6052-DEEE-570C998A50A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32687" y="4886780"/>
            <a:ext cx="2118414" cy="860059"/>
          </a:xfrm>
        </p:spPr>
        <p:txBody>
          <a:bodyPr/>
          <a:lstStyle/>
          <a:p>
            <a:r>
              <a:rPr lang="en-US"/>
              <a:t>Sr. Enterprise Security Executive</a:t>
            </a:r>
          </a:p>
          <a:p>
            <a:r>
              <a:rPr lang="en-US" sz="1400" b="1"/>
              <a:t>Microsoft</a:t>
            </a:r>
            <a:endParaRPr lang="en-US" b="1"/>
          </a:p>
        </p:txBody>
      </p:sp>
      <p:sp>
        <p:nvSpPr>
          <p:cNvPr id="1053" name="Title 16">
            <a:extLst>
              <a:ext uri="{FF2B5EF4-FFF2-40B4-BE49-F238E27FC236}">
                <a16:creationId xmlns:a16="http://schemas.microsoft.com/office/drawing/2014/main" id="{35F5A7DC-9FA0-7B22-3609-B3E605B3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698" y="1095153"/>
            <a:ext cx="7871516" cy="1105947"/>
          </a:xfrm>
        </p:spPr>
        <p:txBody>
          <a:bodyPr>
            <a:normAutofit fontScale="90000"/>
          </a:bodyPr>
          <a:lstStyle/>
          <a:p>
            <a:r>
              <a:rPr lang="en-US" sz="6000"/>
              <a:t>Panel discussion</a:t>
            </a:r>
          </a:p>
        </p:txBody>
      </p:sp>
      <p:pic>
        <p:nvPicPr>
          <p:cNvPr id="1030" name="Picture 6" descr="Nils-Ove Gamlem">
            <a:extLst>
              <a:ext uri="{FF2B5EF4-FFF2-40B4-BE49-F238E27FC236}">
                <a16:creationId xmlns:a16="http://schemas.microsoft.com/office/drawing/2014/main" id="{D741B82B-40FF-FB75-C0D0-9B0CB7007F86}"/>
              </a:ext>
            </a:extLst>
          </p:cNvPr>
          <p:cNvPicPr>
            <a:picLocks noGrp="1" noChangeAspect="1" noChangeArrowheads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" r="371"/>
          <a:stretch>
            <a:fillRect/>
          </a:stretch>
        </p:blipFill>
        <p:spPr bwMode="auto">
          <a:xfrm>
            <a:off x="6548438" y="2803525"/>
            <a:ext cx="1487487" cy="149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DA0471-F7A2-7AB0-9EF8-4D6A472AFDC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223883" y="1230704"/>
            <a:ext cx="10016450" cy="456542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b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If you were an AI from a movie, which AI would you be?</a:t>
            </a:r>
          </a:p>
          <a:p>
            <a:r>
              <a:rPr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HAL (2001 space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odessey</a:t>
            </a:r>
            <a:r>
              <a:rPr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The terminator </a:t>
            </a:r>
          </a:p>
          <a:p>
            <a:pPr lvl="2"/>
            <a:r>
              <a:rPr lang="en-US" err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Chappie</a:t>
            </a:r>
            <a:endParaRPr lang="en-US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WALL-E</a:t>
            </a:r>
          </a:p>
          <a:p>
            <a:pPr lvl="2"/>
            <a:r>
              <a:rPr lang="en-US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Ex Machina</a:t>
            </a:r>
          </a:p>
          <a:p>
            <a:pPr lvl="1"/>
            <a:endParaRPr lang="en-US">
              <a:solidFill>
                <a:srgbClr val="F2F2F2"/>
              </a:solidFill>
              <a:latin typeface="Bierstadt"/>
              <a:ea typeface="Calibri"/>
              <a:cs typeface="Segoe UI"/>
            </a:endParaRPr>
          </a:p>
          <a:p>
            <a:pPr lvl="1"/>
            <a:endParaRPr lang="en-US">
              <a:solidFill>
                <a:srgbClr val="F2F2F2"/>
              </a:solidFill>
              <a:latin typeface="Bierstadt"/>
              <a:ea typeface="Calibri"/>
              <a:cs typeface="Segoe UI"/>
            </a:endParaRPr>
          </a:p>
          <a:p>
            <a:endParaRPr lang="en-US" sz="1800">
              <a:solidFill>
                <a:srgbClr val="F2F2F2"/>
              </a:solidFill>
              <a:latin typeface="Calibri"/>
              <a:ea typeface="Calibri"/>
              <a:cs typeface="Segoe UI"/>
            </a:endParaRPr>
          </a:p>
          <a:p>
            <a:pPr marL="0" indent="0">
              <a:buNone/>
            </a:pPr>
            <a:endParaRPr lang="en-US" sz="2000">
              <a:latin typeface="Calibri"/>
              <a:ea typeface="Calibri"/>
              <a:cs typeface="Calibri"/>
            </a:endParaRPr>
          </a:p>
        </p:txBody>
      </p:sp>
      <p:pic>
        <p:nvPicPr>
          <p:cNvPr id="3074" name="Picture 2" descr="Chappie | Disney+">
            <a:extLst>
              <a:ext uri="{FF2B5EF4-FFF2-40B4-BE49-F238E27FC236}">
                <a16:creationId xmlns:a16="http://schemas.microsoft.com/office/drawing/2014/main" id="{51512C7F-3A04-BBDD-E117-8B0B508D1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798" y="1520625"/>
            <a:ext cx="2642496" cy="148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6C2-076E-D05C-5C86-AAFABF42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0E1F3C-94D9-C646-D48B-21DDC70562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0713" y="387546"/>
            <a:ext cx="10025892" cy="9300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cs typeface="Posterama"/>
              </a:rPr>
              <a:t>warm up</a:t>
            </a:r>
            <a:endParaRPr lang="en-US"/>
          </a:p>
        </p:txBody>
      </p:sp>
      <p:pic>
        <p:nvPicPr>
          <p:cNvPr id="3076" name="Picture 4" descr="WALL-E | Barnevakten">
            <a:extLst>
              <a:ext uri="{FF2B5EF4-FFF2-40B4-BE49-F238E27FC236}">
                <a16:creationId xmlns:a16="http://schemas.microsoft.com/office/drawing/2014/main" id="{BF6476BE-0BE4-13D8-1F64-6B6641AC8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798" y="3107770"/>
            <a:ext cx="2642496" cy="148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best AI movies">
            <a:extLst>
              <a:ext uri="{FF2B5EF4-FFF2-40B4-BE49-F238E27FC236}">
                <a16:creationId xmlns:a16="http://schemas.microsoft.com/office/drawing/2014/main" id="{6D6F197C-78DF-BA78-1EAA-1215DF86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473" y="4694915"/>
            <a:ext cx="2640821" cy="148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best AI movies">
            <a:extLst>
              <a:ext uri="{FF2B5EF4-FFF2-40B4-BE49-F238E27FC236}">
                <a16:creationId xmlns:a16="http://schemas.microsoft.com/office/drawing/2014/main" id="{4632AC87-31D2-0D18-50BB-F2D43898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682" y="3964384"/>
            <a:ext cx="2702062" cy="152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he best AI movies">
            <a:extLst>
              <a:ext uri="{FF2B5EF4-FFF2-40B4-BE49-F238E27FC236}">
                <a16:creationId xmlns:a16="http://schemas.microsoft.com/office/drawing/2014/main" id="{EF28BAEC-C70B-7536-7AD8-3A58568A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30" y="2263827"/>
            <a:ext cx="2676214" cy="15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20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o alternative text description for this image">
            <a:extLst>
              <a:ext uri="{FF2B5EF4-FFF2-40B4-BE49-F238E27FC236}">
                <a16:creationId xmlns:a16="http://schemas.microsoft.com/office/drawing/2014/main" id="{11B79778-1763-C4FA-0F4C-C12DC9580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6609" y="1566231"/>
            <a:ext cx="4866108" cy="46106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6C2-076E-D05C-5C86-AAFABF42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061" name="Text Placeholder 6">
            <a:extLst>
              <a:ext uri="{FF2B5EF4-FFF2-40B4-BE49-F238E27FC236}">
                <a16:creationId xmlns:a16="http://schemas.microsoft.com/office/drawing/2014/main" id="{7AFA20A6-C2D5-C80E-CFB9-CEBC6B646F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16589" y="1117462"/>
            <a:ext cx="5007023" cy="448769"/>
          </a:xfrm>
        </p:spPr>
        <p:txBody>
          <a:bodyPr/>
          <a:lstStyle/>
          <a:p>
            <a:r>
              <a:rPr lang="en-US"/>
              <a:t>Men with young children</a:t>
            </a:r>
          </a:p>
        </p:txBody>
      </p:sp>
      <p:sp>
        <p:nvSpPr>
          <p:cNvPr id="2063" name="Text Placeholder 7">
            <a:extLst>
              <a:ext uri="{FF2B5EF4-FFF2-40B4-BE49-F238E27FC236}">
                <a16:creationId xmlns:a16="http://schemas.microsoft.com/office/drawing/2014/main" id="{ED3B25C3-A043-ADF3-0F06-6FB898EA80B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965369" y="1117461"/>
            <a:ext cx="4993148" cy="448769"/>
          </a:xfrm>
        </p:spPr>
        <p:txBody>
          <a:bodyPr/>
          <a:lstStyle/>
          <a:p>
            <a:r>
              <a:rPr lang="en-US"/>
              <a:t>Women with young children</a:t>
            </a:r>
          </a:p>
        </p:txBody>
      </p:sp>
      <p:sp>
        <p:nvSpPr>
          <p:cNvPr id="2065" name="Title 8">
            <a:extLst>
              <a:ext uri="{FF2B5EF4-FFF2-40B4-BE49-F238E27FC236}">
                <a16:creationId xmlns:a16="http://schemas.microsoft.com/office/drawing/2014/main" id="{0D6BF892-4422-1A15-DEE5-563E1B154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321" y="136525"/>
            <a:ext cx="7558528" cy="1035890"/>
          </a:xfrm>
        </p:spPr>
        <p:txBody>
          <a:bodyPr/>
          <a:lstStyle/>
          <a:p>
            <a:r>
              <a:rPr lang="en-US" sz="4000"/>
              <a:t>Bias in ai</a:t>
            </a:r>
          </a:p>
        </p:txBody>
      </p:sp>
      <p:pic>
        <p:nvPicPr>
          <p:cNvPr id="2052" name="Picture 4" descr="No alternative text description for this image">
            <a:extLst>
              <a:ext uri="{FF2B5EF4-FFF2-40B4-BE49-F238E27FC236}">
                <a16:creationId xmlns:a16="http://schemas.microsoft.com/office/drawing/2014/main" id="{430B3A52-56F2-0B26-4FDE-57D42BD8E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6849" y="1566232"/>
            <a:ext cx="5194538" cy="461015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19794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DA0471-F7A2-7AB0-9EF8-4D6A472AFDC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233103" y="1081669"/>
            <a:ext cx="10016450" cy="539719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Have any of you done any AI related stuff regarding security? Threat intel, </a:t>
            </a:r>
            <a:r>
              <a:rPr lang="en-US" sz="8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DecSecOps</a:t>
            </a: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scripting, hacking, </a:t>
            </a:r>
            <a:r>
              <a:rPr lang="en-US" sz="8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pentesting</a:t>
            </a:r>
            <a:endParaRPr lang="en-US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kind of AI tools have you used and can you comment around the use areas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GPT for Social Engineering Attacks any </a:t>
            </a:r>
            <a:r>
              <a:rPr lang="en-US" sz="8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thoughs</a:t>
            </a: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AI can automate even more than traditional tools when it comes to vulnerability discovery, do you have any </a:t>
            </a:r>
            <a:r>
              <a:rPr lang="en-US" sz="8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thougs</a:t>
            </a: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around AI an d vulnerability?</a:t>
            </a:r>
          </a:p>
          <a:p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can we prevent and detect the misuse of AI for malicious purposes, such as surveillance, manipulation, and cyber attacks?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are the ethical considerations when it comes to using generative AI for content creation?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does generative AI differ from other AI models in terms of its approach and output?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are the benefits and limitations of using generative AI in fields like art, music, and writing?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can we ensure that generative AI is used responsibly and not to create harmful content like deepfakes or propaganda?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 generative AI eventually replace human creativity entirely, or will it always be limited to augmenting human capabilities?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are some of the technical challenges associated with developing generative AI models, and how are researchers working to overcome them?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can generative AI be used in fields like medicine or finance to improve outcomes and decision-making?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are the implications of generative AI for intellectual property and copyright law?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can we ensure that generative AI systems are transparent and explainable so that users can understand how they arrived at their output?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are some of the most promising use cases for generative AI in the near future?</a:t>
            </a:r>
          </a:p>
          <a:p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Recently Samsung suffered an accidental data breach by using </a:t>
            </a:r>
            <a:r>
              <a:rPr lang="en-US" sz="8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ChatGTP</a:t>
            </a: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now they've banned the usage of </a:t>
            </a:r>
            <a:r>
              <a:rPr lang="en-US" sz="8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ChatGTP</a:t>
            </a: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all generative AI what is your take on that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could threat actors take advantage of AI tools to infiltrate corporate networks?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should we as security professionals prioritize when it comes to learning about AI?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responsibilities do Microsoft have in ensuring tools such as security copilot are deployed in an ethical manner?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Should I be worried about my job?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What's scenarios do AI security tools resolve that have been a traditional problem for IT? For example, email spam, phishing..</a:t>
            </a:r>
            <a:r>
              <a:rPr lang="en-US" sz="800" b="0" i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endParaRPr lang="en-US" sz="800" b="0" i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800" b="0" i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is the future of AI in the security industry?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200" b="0" i="0">
              <a:effectLst/>
              <a:latin typeface="-apple-system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6C2-076E-D05C-5C86-AAFABF42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0E1F3C-94D9-C646-D48B-21DDC70562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28856" y="271370"/>
            <a:ext cx="10025892" cy="9300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cs typeface="Posterama"/>
              </a:rPr>
              <a:t>Questions [internal use]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47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2BE909-62EB-0C6D-73B5-624BB50CE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 descr="A woman with VR goggles on her face&#10;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012530" y="0"/>
            <a:ext cx="7196138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4065466"/>
          </a:xfrm>
        </p:spPr>
        <p:txBody>
          <a:bodyPr/>
          <a:lstStyle/>
          <a:p>
            <a:r>
              <a:rPr lang="en-US"/>
              <a:t>A</a:t>
            </a:r>
            <a:r>
              <a:rPr lang="en-US" noProof="0" err="1"/>
              <a:t>genda</a:t>
            </a:r>
            <a:br>
              <a:rPr lang="en-US"/>
            </a:br>
            <a:endParaRPr lang="en-US">
              <a:ln w="19050">
                <a:solidFill>
                  <a:srgbClr val="0C1A69"/>
                </a:solidFill>
              </a:ln>
              <a:cs typeface="Posterama Bold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624" y="2939488"/>
            <a:ext cx="4850550" cy="17311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1600"/>
              <a:t>Welcome!</a:t>
            </a:r>
          </a:p>
          <a:p>
            <a:pPr marL="285750" indent="-285750">
              <a:buFontTx/>
              <a:buChar char="-"/>
            </a:pPr>
            <a:r>
              <a:rPr lang="en-US" sz="1600"/>
              <a:t>Identity, Security, and Compliance updates from Microsoft Build 2023</a:t>
            </a:r>
          </a:p>
          <a:p>
            <a:pPr marL="285750" indent="-285750">
              <a:buFontTx/>
              <a:buChar char="-"/>
            </a:pPr>
            <a:r>
              <a:rPr lang="en-US" sz="1600"/>
              <a:t>AI and LLM - How can we use it for offensive and defensive Security?</a:t>
            </a:r>
          </a:p>
          <a:p>
            <a:pPr marL="285750" indent="-285750">
              <a:buFontTx/>
              <a:buChar char="-"/>
            </a:pPr>
            <a:r>
              <a:rPr lang="en-US" sz="1600"/>
              <a:t>Kahoot</a:t>
            </a:r>
          </a:p>
          <a:p>
            <a:pPr marL="285750" indent="-285750">
              <a:buFontTx/>
              <a:buChar char="-"/>
            </a:pPr>
            <a:r>
              <a:rPr lang="en-US" sz="1600"/>
              <a:t>Panel discussion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6EB957B-3D2C-45F4-9443-525A7B036E75}"/>
              </a:ext>
            </a:extLst>
          </p:cNvPr>
          <p:cNvGrpSpPr/>
          <p:nvPr/>
        </p:nvGrpSpPr>
        <p:grpSpPr>
          <a:xfrm>
            <a:off x="3199903" y="271041"/>
            <a:ext cx="5913617" cy="5877221"/>
            <a:chOff x="3017023" y="346879"/>
            <a:chExt cx="6143998" cy="6106184"/>
          </a:xfrm>
        </p:grpSpPr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8F395C4-6A3B-4F7D-0F2B-C9E8879F1484}"/>
                </a:ext>
              </a:extLst>
            </p:cNvPr>
            <p:cNvSpPr/>
            <p:nvPr/>
          </p:nvSpPr>
          <p:spPr>
            <a:xfrm rot="18000000">
              <a:off x="6059963" y="5003212"/>
              <a:ext cx="1380436" cy="1442031"/>
            </a:xfrm>
            <a:custGeom>
              <a:avLst/>
              <a:gdLst>
                <a:gd name="connsiteX0" fmla="*/ 955309 w 1443854"/>
                <a:gd name="connsiteY0" fmla="*/ 1442031 h 1442031"/>
                <a:gd name="connsiteX1" fmla="*/ 888012 w 1443854"/>
                <a:gd name="connsiteY1" fmla="*/ 1400875 h 1442031"/>
                <a:gd name="connsiteX2" fmla="*/ 4018 w 1443854"/>
                <a:gd name="connsiteY2" fmla="*/ 495504 h 1442031"/>
                <a:gd name="connsiteX3" fmla="*/ 0 w 1443854"/>
                <a:gd name="connsiteY3" fmla="*/ 488172 h 1442031"/>
                <a:gd name="connsiteX4" fmla="*/ 845537 w 1443854"/>
                <a:gd name="connsiteY4" fmla="*/ 0 h 1442031"/>
                <a:gd name="connsiteX5" fmla="*/ 938737 w 1443854"/>
                <a:gd name="connsiteY5" fmla="*/ 136735 h 1442031"/>
                <a:gd name="connsiteX6" fmla="*/ 1339062 w 1443854"/>
                <a:gd name="connsiteY6" fmla="*/ 528078 h 1442031"/>
                <a:gd name="connsiteX7" fmla="*/ 1443854 w 1443854"/>
                <a:gd name="connsiteY7" fmla="*/ 595847 h 1442031"/>
                <a:gd name="connsiteX8" fmla="*/ 955309 w 1443854"/>
                <a:gd name="connsiteY8" fmla="*/ 1442031 h 1442031"/>
                <a:gd name="connsiteX0" fmla="*/ 0 w 1443854"/>
                <a:gd name="connsiteY0" fmla="*/ 488172 h 1442031"/>
                <a:gd name="connsiteX1" fmla="*/ 845537 w 1443854"/>
                <a:gd name="connsiteY1" fmla="*/ 0 h 1442031"/>
                <a:gd name="connsiteX2" fmla="*/ 938737 w 1443854"/>
                <a:gd name="connsiteY2" fmla="*/ 136735 h 1442031"/>
                <a:gd name="connsiteX3" fmla="*/ 1339062 w 1443854"/>
                <a:gd name="connsiteY3" fmla="*/ 528078 h 1442031"/>
                <a:gd name="connsiteX4" fmla="*/ 1443854 w 1443854"/>
                <a:gd name="connsiteY4" fmla="*/ 595847 h 1442031"/>
                <a:gd name="connsiteX5" fmla="*/ 955309 w 1443854"/>
                <a:gd name="connsiteY5" fmla="*/ 1442031 h 1442031"/>
                <a:gd name="connsiteX6" fmla="*/ 888012 w 1443854"/>
                <a:gd name="connsiteY6" fmla="*/ 1400875 h 1442031"/>
                <a:gd name="connsiteX7" fmla="*/ 4018 w 1443854"/>
                <a:gd name="connsiteY7" fmla="*/ 495504 h 1442031"/>
                <a:gd name="connsiteX8" fmla="*/ 91440 w 1443854"/>
                <a:gd name="connsiteY8" fmla="*/ 579612 h 1442031"/>
                <a:gd name="connsiteX0" fmla="*/ 0 w 1443854"/>
                <a:gd name="connsiteY0" fmla="*/ 488172 h 1442031"/>
                <a:gd name="connsiteX1" fmla="*/ 845537 w 1443854"/>
                <a:gd name="connsiteY1" fmla="*/ 0 h 1442031"/>
                <a:gd name="connsiteX2" fmla="*/ 938737 w 1443854"/>
                <a:gd name="connsiteY2" fmla="*/ 136735 h 1442031"/>
                <a:gd name="connsiteX3" fmla="*/ 1339062 w 1443854"/>
                <a:gd name="connsiteY3" fmla="*/ 528078 h 1442031"/>
                <a:gd name="connsiteX4" fmla="*/ 1443854 w 1443854"/>
                <a:gd name="connsiteY4" fmla="*/ 595847 h 1442031"/>
                <a:gd name="connsiteX5" fmla="*/ 955309 w 1443854"/>
                <a:gd name="connsiteY5" fmla="*/ 1442031 h 1442031"/>
                <a:gd name="connsiteX6" fmla="*/ 888012 w 1443854"/>
                <a:gd name="connsiteY6" fmla="*/ 1400875 h 1442031"/>
                <a:gd name="connsiteX7" fmla="*/ 4018 w 1443854"/>
                <a:gd name="connsiteY7" fmla="*/ 495504 h 1442031"/>
                <a:gd name="connsiteX8" fmla="*/ 137236 w 1443854"/>
                <a:gd name="connsiteY8" fmla="*/ 509815 h 1442031"/>
                <a:gd name="connsiteX0" fmla="*/ 0 w 1443854"/>
                <a:gd name="connsiteY0" fmla="*/ 488172 h 1442031"/>
                <a:gd name="connsiteX1" fmla="*/ 845537 w 1443854"/>
                <a:gd name="connsiteY1" fmla="*/ 0 h 1442031"/>
                <a:gd name="connsiteX2" fmla="*/ 938737 w 1443854"/>
                <a:gd name="connsiteY2" fmla="*/ 136735 h 1442031"/>
                <a:gd name="connsiteX3" fmla="*/ 1339062 w 1443854"/>
                <a:gd name="connsiteY3" fmla="*/ 528078 h 1442031"/>
                <a:gd name="connsiteX4" fmla="*/ 1443854 w 1443854"/>
                <a:gd name="connsiteY4" fmla="*/ 595847 h 1442031"/>
                <a:gd name="connsiteX5" fmla="*/ 955309 w 1443854"/>
                <a:gd name="connsiteY5" fmla="*/ 1442031 h 1442031"/>
                <a:gd name="connsiteX6" fmla="*/ 888012 w 1443854"/>
                <a:gd name="connsiteY6" fmla="*/ 1400875 h 1442031"/>
                <a:gd name="connsiteX7" fmla="*/ 4018 w 1443854"/>
                <a:gd name="connsiteY7" fmla="*/ 495504 h 1442031"/>
                <a:gd name="connsiteX0" fmla="*/ 0 w 1443854"/>
                <a:gd name="connsiteY0" fmla="*/ 488172 h 1442031"/>
                <a:gd name="connsiteX1" fmla="*/ 845537 w 1443854"/>
                <a:gd name="connsiteY1" fmla="*/ 0 h 1442031"/>
                <a:gd name="connsiteX2" fmla="*/ 938737 w 1443854"/>
                <a:gd name="connsiteY2" fmla="*/ 136735 h 1442031"/>
                <a:gd name="connsiteX3" fmla="*/ 1339062 w 1443854"/>
                <a:gd name="connsiteY3" fmla="*/ 528078 h 1442031"/>
                <a:gd name="connsiteX4" fmla="*/ 1443854 w 1443854"/>
                <a:gd name="connsiteY4" fmla="*/ 595847 h 1442031"/>
                <a:gd name="connsiteX5" fmla="*/ 955309 w 1443854"/>
                <a:gd name="connsiteY5" fmla="*/ 1442031 h 1442031"/>
                <a:gd name="connsiteX6" fmla="*/ 888012 w 1443854"/>
                <a:gd name="connsiteY6" fmla="*/ 1400875 h 1442031"/>
                <a:gd name="connsiteX7" fmla="*/ 39543 w 1443854"/>
                <a:gd name="connsiteY7" fmla="*/ 543510 h 1442031"/>
                <a:gd name="connsiteX0" fmla="*/ 33615 w 1404311"/>
                <a:gd name="connsiteY0" fmla="*/ 442422 h 1442031"/>
                <a:gd name="connsiteX1" fmla="*/ 805994 w 1404311"/>
                <a:gd name="connsiteY1" fmla="*/ 0 h 1442031"/>
                <a:gd name="connsiteX2" fmla="*/ 899194 w 1404311"/>
                <a:gd name="connsiteY2" fmla="*/ 136735 h 1442031"/>
                <a:gd name="connsiteX3" fmla="*/ 1299519 w 1404311"/>
                <a:gd name="connsiteY3" fmla="*/ 528078 h 1442031"/>
                <a:gd name="connsiteX4" fmla="*/ 1404311 w 1404311"/>
                <a:gd name="connsiteY4" fmla="*/ 595847 h 1442031"/>
                <a:gd name="connsiteX5" fmla="*/ 915766 w 1404311"/>
                <a:gd name="connsiteY5" fmla="*/ 1442031 h 1442031"/>
                <a:gd name="connsiteX6" fmla="*/ 848469 w 1404311"/>
                <a:gd name="connsiteY6" fmla="*/ 1400875 h 1442031"/>
                <a:gd name="connsiteX7" fmla="*/ 0 w 1404311"/>
                <a:gd name="connsiteY7" fmla="*/ 543510 h 1442031"/>
                <a:gd name="connsiteX0" fmla="*/ 59085 w 1404311"/>
                <a:gd name="connsiteY0" fmla="*/ 426880 h 1442031"/>
                <a:gd name="connsiteX1" fmla="*/ 805994 w 1404311"/>
                <a:gd name="connsiteY1" fmla="*/ 0 h 1442031"/>
                <a:gd name="connsiteX2" fmla="*/ 899194 w 1404311"/>
                <a:gd name="connsiteY2" fmla="*/ 136735 h 1442031"/>
                <a:gd name="connsiteX3" fmla="*/ 1299519 w 1404311"/>
                <a:gd name="connsiteY3" fmla="*/ 528078 h 1442031"/>
                <a:gd name="connsiteX4" fmla="*/ 1404311 w 1404311"/>
                <a:gd name="connsiteY4" fmla="*/ 595847 h 1442031"/>
                <a:gd name="connsiteX5" fmla="*/ 915766 w 1404311"/>
                <a:gd name="connsiteY5" fmla="*/ 1442031 h 1442031"/>
                <a:gd name="connsiteX6" fmla="*/ 848469 w 1404311"/>
                <a:gd name="connsiteY6" fmla="*/ 1400875 h 1442031"/>
                <a:gd name="connsiteX7" fmla="*/ 0 w 1404311"/>
                <a:gd name="connsiteY7" fmla="*/ 543510 h 1442031"/>
                <a:gd name="connsiteX0" fmla="*/ 15631 w 1360857"/>
                <a:gd name="connsiteY0" fmla="*/ 426880 h 1442031"/>
                <a:gd name="connsiteX1" fmla="*/ 762540 w 1360857"/>
                <a:gd name="connsiteY1" fmla="*/ 0 h 1442031"/>
                <a:gd name="connsiteX2" fmla="*/ 855740 w 1360857"/>
                <a:gd name="connsiteY2" fmla="*/ 136735 h 1442031"/>
                <a:gd name="connsiteX3" fmla="*/ 1256065 w 1360857"/>
                <a:gd name="connsiteY3" fmla="*/ 528078 h 1442031"/>
                <a:gd name="connsiteX4" fmla="*/ 1360857 w 1360857"/>
                <a:gd name="connsiteY4" fmla="*/ 595847 h 1442031"/>
                <a:gd name="connsiteX5" fmla="*/ 872312 w 1360857"/>
                <a:gd name="connsiteY5" fmla="*/ 1442031 h 1442031"/>
                <a:gd name="connsiteX6" fmla="*/ 805015 w 1360857"/>
                <a:gd name="connsiteY6" fmla="*/ 1400875 h 1442031"/>
                <a:gd name="connsiteX7" fmla="*/ 0 w 1360857"/>
                <a:gd name="connsiteY7" fmla="*/ 601595 h 1442031"/>
                <a:gd name="connsiteX0" fmla="*/ 38463 w 1383689"/>
                <a:gd name="connsiteY0" fmla="*/ 426880 h 1442031"/>
                <a:gd name="connsiteX1" fmla="*/ 785372 w 1383689"/>
                <a:gd name="connsiteY1" fmla="*/ 0 h 1442031"/>
                <a:gd name="connsiteX2" fmla="*/ 878572 w 1383689"/>
                <a:gd name="connsiteY2" fmla="*/ 136735 h 1442031"/>
                <a:gd name="connsiteX3" fmla="*/ 1278897 w 1383689"/>
                <a:gd name="connsiteY3" fmla="*/ 528078 h 1442031"/>
                <a:gd name="connsiteX4" fmla="*/ 1383689 w 1383689"/>
                <a:gd name="connsiteY4" fmla="*/ 595847 h 1442031"/>
                <a:gd name="connsiteX5" fmla="*/ 895144 w 1383689"/>
                <a:gd name="connsiteY5" fmla="*/ 1442031 h 1442031"/>
                <a:gd name="connsiteX6" fmla="*/ 827847 w 1383689"/>
                <a:gd name="connsiteY6" fmla="*/ 1400875 h 1442031"/>
                <a:gd name="connsiteX7" fmla="*/ 0 w 1383689"/>
                <a:gd name="connsiteY7" fmla="*/ 555417 h 1442031"/>
                <a:gd name="connsiteX0" fmla="*/ 63932 w 1383689"/>
                <a:gd name="connsiteY0" fmla="*/ 411339 h 1442031"/>
                <a:gd name="connsiteX1" fmla="*/ 785372 w 1383689"/>
                <a:gd name="connsiteY1" fmla="*/ 0 h 1442031"/>
                <a:gd name="connsiteX2" fmla="*/ 878572 w 1383689"/>
                <a:gd name="connsiteY2" fmla="*/ 136735 h 1442031"/>
                <a:gd name="connsiteX3" fmla="*/ 1278897 w 1383689"/>
                <a:gd name="connsiteY3" fmla="*/ 528078 h 1442031"/>
                <a:gd name="connsiteX4" fmla="*/ 1383689 w 1383689"/>
                <a:gd name="connsiteY4" fmla="*/ 595847 h 1442031"/>
                <a:gd name="connsiteX5" fmla="*/ 895144 w 1383689"/>
                <a:gd name="connsiteY5" fmla="*/ 1442031 h 1442031"/>
                <a:gd name="connsiteX6" fmla="*/ 827847 w 1383689"/>
                <a:gd name="connsiteY6" fmla="*/ 1400875 h 1442031"/>
                <a:gd name="connsiteX7" fmla="*/ 0 w 1383689"/>
                <a:gd name="connsiteY7" fmla="*/ 555417 h 1442031"/>
                <a:gd name="connsiteX0" fmla="*/ 74477 w 1394234"/>
                <a:gd name="connsiteY0" fmla="*/ 411339 h 1442031"/>
                <a:gd name="connsiteX1" fmla="*/ 795917 w 1394234"/>
                <a:gd name="connsiteY1" fmla="*/ 0 h 1442031"/>
                <a:gd name="connsiteX2" fmla="*/ 889117 w 1394234"/>
                <a:gd name="connsiteY2" fmla="*/ 136735 h 1442031"/>
                <a:gd name="connsiteX3" fmla="*/ 1289442 w 1394234"/>
                <a:gd name="connsiteY3" fmla="*/ 528078 h 1442031"/>
                <a:gd name="connsiteX4" fmla="*/ 1394234 w 1394234"/>
                <a:gd name="connsiteY4" fmla="*/ 595847 h 1442031"/>
                <a:gd name="connsiteX5" fmla="*/ 905689 w 1394234"/>
                <a:gd name="connsiteY5" fmla="*/ 1442031 h 1442031"/>
                <a:gd name="connsiteX6" fmla="*/ 838392 w 1394234"/>
                <a:gd name="connsiteY6" fmla="*/ 1400875 h 1442031"/>
                <a:gd name="connsiteX7" fmla="*/ 0 w 1394234"/>
                <a:gd name="connsiteY7" fmla="*/ 535581 h 1442031"/>
                <a:gd name="connsiteX0" fmla="*/ 58617 w 1378374"/>
                <a:gd name="connsiteY0" fmla="*/ 411339 h 1442031"/>
                <a:gd name="connsiteX1" fmla="*/ 780057 w 1378374"/>
                <a:gd name="connsiteY1" fmla="*/ 0 h 1442031"/>
                <a:gd name="connsiteX2" fmla="*/ 873257 w 1378374"/>
                <a:gd name="connsiteY2" fmla="*/ 136735 h 1442031"/>
                <a:gd name="connsiteX3" fmla="*/ 1273582 w 1378374"/>
                <a:gd name="connsiteY3" fmla="*/ 528078 h 1442031"/>
                <a:gd name="connsiteX4" fmla="*/ 1378374 w 1378374"/>
                <a:gd name="connsiteY4" fmla="*/ 595847 h 1442031"/>
                <a:gd name="connsiteX5" fmla="*/ 889829 w 1378374"/>
                <a:gd name="connsiteY5" fmla="*/ 1442031 h 1442031"/>
                <a:gd name="connsiteX6" fmla="*/ 822532 w 1378374"/>
                <a:gd name="connsiteY6" fmla="*/ 1400875 h 1442031"/>
                <a:gd name="connsiteX7" fmla="*/ 0 w 1378374"/>
                <a:gd name="connsiteY7" fmla="*/ 555736 h 1442031"/>
                <a:gd name="connsiteX0" fmla="*/ 60679 w 1380436"/>
                <a:gd name="connsiteY0" fmla="*/ 411339 h 1442031"/>
                <a:gd name="connsiteX1" fmla="*/ 782119 w 1380436"/>
                <a:gd name="connsiteY1" fmla="*/ 0 h 1442031"/>
                <a:gd name="connsiteX2" fmla="*/ 875319 w 1380436"/>
                <a:gd name="connsiteY2" fmla="*/ 136735 h 1442031"/>
                <a:gd name="connsiteX3" fmla="*/ 1275644 w 1380436"/>
                <a:gd name="connsiteY3" fmla="*/ 528078 h 1442031"/>
                <a:gd name="connsiteX4" fmla="*/ 1380436 w 1380436"/>
                <a:gd name="connsiteY4" fmla="*/ 595847 h 1442031"/>
                <a:gd name="connsiteX5" fmla="*/ 891891 w 1380436"/>
                <a:gd name="connsiteY5" fmla="*/ 1442031 h 1442031"/>
                <a:gd name="connsiteX6" fmla="*/ 824594 w 1380436"/>
                <a:gd name="connsiteY6" fmla="*/ 1400875 h 1442031"/>
                <a:gd name="connsiteX7" fmla="*/ 0 w 1380436"/>
                <a:gd name="connsiteY7" fmla="*/ 554546 h 144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0436" h="1442031">
                  <a:moveTo>
                    <a:pt x="60679" y="411339"/>
                  </a:moveTo>
                  <a:lnTo>
                    <a:pt x="782119" y="0"/>
                  </a:lnTo>
                  <a:lnTo>
                    <a:pt x="875319" y="136735"/>
                  </a:lnTo>
                  <a:cubicBezTo>
                    <a:pt x="986307" y="283630"/>
                    <a:pt x="1120270" y="416024"/>
                    <a:pt x="1275644" y="528078"/>
                  </a:cubicBezTo>
                  <a:lnTo>
                    <a:pt x="1380436" y="595847"/>
                  </a:lnTo>
                  <a:lnTo>
                    <a:pt x="891891" y="1442031"/>
                  </a:lnTo>
                  <a:lnTo>
                    <a:pt x="824594" y="1400875"/>
                  </a:lnTo>
                  <a:cubicBezTo>
                    <a:pt x="455113" y="1161830"/>
                    <a:pt x="217179" y="909122"/>
                    <a:pt x="0" y="55454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nb-NO"/>
            </a:p>
          </p:txBody>
        </p:sp>
        <p:sp>
          <p:nvSpPr>
            <p:cNvPr id="480" name="Isosceles Triangle 479">
              <a:extLst>
                <a:ext uri="{FF2B5EF4-FFF2-40B4-BE49-F238E27FC236}">
                  <a16:creationId xmlns:a16="http://schemas.microsoft.com/office/drawing/2014/main" id="{05D4FBA9-6AAC-6F6E-15F5-1F4D640C7AE6}"/>
                </a:ext>
              </a:extLst>
            </p:cNvPr>
            <p:cNvSpPr/>
            <p:nvPr/>
          </p:nvSpPr>
          <p:spPr>
            <a:xfrm rot="16077641">
              <a:off x="6139951" y="6174630"/>
              <a:ext cx="111744" cy="135222"/>
            </a:xfrm>
            <a:prstGeom prst="triangl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17220654-2381-60B1-FDD0-A8877D7F36C1}"/>
                </a:ext>
              </a:extLst>
            </p:cNvPr>
            <p:cNvSpPr/>
            <p:nvPr/>
          </p:nvSpPr>
          <p:spPr>
            <a:xfrm rot="9000000">
              <a:off x="6136279" y="6103099"/>
              <a:ext cx="71818" cy="7181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54A1B118-D055-C916-E59E-8AD6F79D0684}"/>
                </a:ext>
              </a:extLst>
            </p:cNvPr>
            <p:cNvGrpSpPr/>
            <p:nvPr/>
          </p:nvGrpSpPr>
          <p:grpSpPr>
            <a:xfrm>
              <a:off x="6009523" y="368181"/>
              <a:ext cx="1496923" cy="1442031"/>
              <a:chOff x="6009523" y="368181"/>
              <a:chExt cx="1496923" cy="1442031"/>
            </a:xfrm>
          </p:grpSpPr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6147055-52A1-5742-4A2F-4B95D3F38408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455" name="Isosceles Triangle 454">
                <a:extLst>
                  <a:ext uri="{FF2B5EF4-FFF2-40B4-BE49-F238E27FC236}">
                    <a16:creationId xmlns:a16="http://schemas.microsoft.com/office/drawing/2014/main" id="{5CB8892B-71D0-3D82-31D6-70A926E83FC2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56" name="Oval 455">
                <a:extLst>
                  <a:ext uri="{FF2B5EF4-FFF2-40B4-BE49-F238E27FC236}">
                    <a16:creationId xmlns:a16="http://schemas.microsoft.com/office/drawing/2014/main" id="{679D983F-773F-369D-41DC-8B6BAFF68BE8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4DA52B8D-92E1-14F5-021F-E377B4BCCA70}"/>
                </a:ext>
              </a:extLst>
            </p:cNvPr>
            <p:cNvGrpSpPr/>
            <p:nvPr/>
          </p:nvGrpSpPr>
          <p:grpSpPr>
            <a:xfrm rot="1778193">
              <a:off x="7079215" y="1006201"/>
              <a:ext cx="1496923" cy="1442031"/>
              <a:chOff x="6009523" y="368181"/>
              <a:chExt cx="1496923" cy="1442031"/>
            </a:xfrm>
          </p:grpSpPr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AA3B4876-5267-7B75-2CC9-D59AB439FCB4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460" name="Isosceles Triangle 459">
                <a:extLst>
                  <a:ext uri="{FF2B5EF4-FFF2-40B4-BE49-F238E27FC236}">
                    <a16:creationId xmlns:a16="http://schemas.microsoft.com/office/drawing/2014/main" id="{07607AF7-19E8-262E-0C25-9590397ABAEF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14CC72F7-77D8-5DDD-F5CA-CBC1B85B6521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68579F96-5573-3440-BFE2-8DC5BCECE355}"/>
                </a:ext>
              </a:extLst>
            </p:cNvPr>
            <p:cNvGrpSpPr/>
            <p:nvPr/>
          </p:nvGrpSpPr>
          <p:grpSpPr>
            <a:xfrm rot="3569392">
              <a:off x="7691544" y="2106593"/>
              <a:ext cx="1496923" cy="1442031"/>
              <a:chOff x="6009523" y="368181"/>
              <a:chExt cx="1496923" cy="1442031"/>
            </a:xfrm>
          </p:grpSpPr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2A6D0545-2CAB-8164-5D8C-D7DBB2FAD9FC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464" name="Isosceles Triangle 463">
                <a:extLst>
                  <a:ext uri="{FF2B5EF4-FFF2-40B4-BE49-F238E27FC236}">
                    <a16:creationId xmlns:a16="http://schemas.microsoft.com/office/drawing/2014/main" id="{21FE8C07-CF1B-39AB-76D5-D6317712D1CB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A6444DC7-2FC1-964A-58D4-8E3B1BFB809C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66" name="Group 465">
              <a:extLst>
                <a:ext uri="{FF2B5EF4-FFF2-40B4-BE49-F238E27FC236}">
                  <a16:creationId xmlns:a16="http://schemas.microsoft.com/office/drawing/2014/main" id="{7579F073-3D71-5C43-5738-C86FB8D0665D}"/>
                </a:ext>
              </a:extLst>
            </p:cNvPr>
            <p:cNvGrpSpPr/>
            <p:nvPr/>
          </p:nvGrpSpPr>
          <p:grpSpPr>
            <a:xfrm rot="5400000">
              <a:off x="7672976" y="3357421"/>
              <a:ext cx="1496923" cy="1442031"/>
              <a:chOff x="6009523" y="368181"/>
              <a:chExt cx="1496923" cy="1442031"/>
            </a:xfrm>
          </p:grpSpPr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1018BF6C-C35B-A705-B3A9-35E141245499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468" name="Isosceles Triangle 467">
                <a:extLst>
                  <a:ext uri="{FF2B5EF4-FFF2-40B4-BE49-F238E27FC236}">
                    <a16:creationId xmlns:a16="http://schemas.microsoft.com/office/drawing/2014/main" id="{FC72845E-3A5E-D396-CB66-B1B98691F28A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BF000DBB-4BA3-5E27-C1E7-68400FDD7914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0B84CAFA-4BA1-F0A6-A651-4DB265EF88B5}"/>
                </a:ext>
              </a:extLst>
            </p:cNvPr>
            <p:cNvGrpSpPr/>
            <p:nvPr/>
          </p:nvGrpSpPr>
          <p:grpSpPr>
            <a:xfrm rot="7200000">
              <a:off x="7028590" y="4429399"/>
              <a:ext cx="1496923" cy="1442031"/>
              <a:chOff x="6009523" y="368181"/>
              <a:chExt cx="1496923" cy="1442031"/>
            </a:xfrm>
          </p:grpSpPr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B77CBC42-F9AF-50AD-68E7-E1EDDF7B882B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472" name="Isosceles Triangle 471">
                <a:extLst>
                  <a:ext uri="{FF2B5EF4-FFF2-40B4-BE49-F238E27FC236}">
                    <a16:creationId xmlns:a16="http://schemas.microsoft.com/office/drawing/2014/main" id="{9498EC1D-55AA-E19E-012F-6758E730F90A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30DC9811-A334-8D57-83B1-F11D68595FE2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84" name="Group 483">
              <a:extLst>
                <a:ext uri="{FF2B5EF4-FFF2-40B4-BE49-F238E27FC236}">
                  <a16:creationId xmlns:a16="http://schemas.microsoft.com/office/drawing/2014/main" id="{EF1C807A-A066-3574-4D84-4208D8BEF63B}"/>
                </a:ext>
              </a:extLst>
            </p:cNvPr>
            <p:cNvGrpSpPr/>
            <p:nvPr/>
          </p:nvGrpSpPr>
          <p:grpSpPr>
            <a:xfrm flipH="1" flipV="1">
              <a:off x="4671598" y="5011032"/>
              <a:ext cx="1496923" cy="1442031"/>
              <a:chOff x="6009523" y="368181"/>
              <a:chExt cx="1496923" cy="1442031"/>
            </a:xfrm>
          </p:grpSpPr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6A75FDE8-4E7A-DCE9-CC97-C569D935BE4D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solidFill>
                <a:srgbClr val="99FF33">
                  <a:alpha val="50980"/>
                </a:srgbClr>
              </a:solidFill>
              <a:ln w="28575">
                <a:solidFill>
                  <a:srgbClr val="99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506" name="Isosceles Triangle 505">
                <a:extLst>
                  <a:ext uri="{FF2B5EF4-FFF2-40B4-BE49-F238E27FC236}">
                    <a16:creationId xmlns:a16="http://schemas.microsoft.com/office/drawing/2014/main" id="{935A7E4E-DC31-B28E-6CE7-778D537C7FBA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rgbClr val="99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07" name="Oval 506">
                <a:extLst>
                  <a:ext uri="{FF2B5EF4-FFF2-40B4-BE49-F238E27FC236}">
                    <a16:creationId xmlns:a16="http://schemas.microsoft.com/office/drawing/2014/main" id="{35119BBC-E3A2-747F-2A81-276E4D5C2952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rgbClr val="99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BBDAAFF6-DB8D-0470-2F71-CD96703B56D2}"/>
                </a:ext>
              </a:extLst>
            </p:cNvPr>
            <p:cNvGrpSpPr/>
            <p:nvPr/>
          </p:nvGrpSpPr>
          <p:grpSpPr>
            <a:xfrm rot="1778193" flipH="1" flipV="1">
              <a:off x="3601906" y="4373012"/>
              <a:ext cx="1496923" cy="1442031"/>
              <a:chOff x="6009523" y="368181"/>
              <a:chExt cx="1496923" cy="1442031"/>
            </a:xfrm>
          </p:grpSpPr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A422C145-DAA7-849A-E235-F05531DACE7B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503" name="Isosceles Triangle 502">
                <a:extLst>
                  <a:ext uri="{FF2B5EF4-FFF2-40B4-BE49-F238E27FC236}">
                    <a16:creationId xmlns:a16="http://schemas.microsoft.com/office/drawing/2014/main" id="{191EAA0F-D74F-3C35-34F6-35C228BA7661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9839A42E-630D-395B-BC4F-43036B2DB671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rgbClr val="FFC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86" name="Group 485">
              <a:extLst>
                <a:ext uri="{FF2B5EF4-FFF2-40B4-BE49-F238E27FC236}">
                  <a16:creationId xmlns:a16="http://schemas.microsoft.com/office/drawing/2014/main" id="{A985910E-AEE5-8880-09AA-21D4C8F171F1}"/>
                </a:ext>
              </a:extLst>
            </p:cNvPr>
            <p:cNvGrpSpPr/>
            <p:nvPr/>
          </p:nvGrpSpPr>
          <p:grpSpPr>
            <a:xfrm rot="3569392" flipH="1" flipV="1">
              <a:off x="2989577" y="3272620"/>
              <a:ext cx="1496923" cy="1442031"/>
              <a:chOff x="6009523" y="368181"/>
              <a:chExt cx="1496923" cy="1442031"/>
            </a:xfrm>
          </p:grpSpPr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9741821A-7BF0-F359-A4CA-81B820B56539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500" name="Isosceles Triangle 499">
                <a:extLst>
                  <a:ext uri="{FF2B5EF4-FFF2-40B4-BE49-F238E27FC236}">
                    <a16:creationId xmlns:a16="http://schemas.microsoft.com/office/drawing/2014/main" id="{FD38AB01-2117-D9E9-21A1-821DC790B689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6780BA29-CF6B-4BBC-3DC1-1B4B98E1EEF7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rgbClr val="66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B58651E1-C92F-B8A1-EE3D-5D5D15E048C5}"/>
                </a:ext>
              </a:extLst>
            </p:cNvPr>
            <p:cNvGrpSpPr/>
            <p:nvPr/>
          </p:nvGrpSpPr>
          <p:grpSpPr>
            <a:xfrm rot="5400000" flipH="1" flipV="1">
              <a:off x="3008145" y="2021792"/>
              <a:ext cx="1496923" cy="1442031"/>
              <a:chOff x="6009523" y="368181"/>
              <a:chExt cx="1496923" cy="1442031"/>
            </a:xfrm>
          </p:grpSpPr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E30545DA-00EE-F2B9-AAAE-AC8FE2F06728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rgbClr val="996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497" name="Isosceles Triangle 496">
                <a:extLst>
                  <a:ext uri="{FF2B5EF4-FFF2-40B4-BE49-F238E27FC236}">
                    <a16:creationId xmlns:a16="http://schemas.microsoft.com/office/drawing/2014/main" id="{91B4FD39-7C52-3BB1-9825-9D3596FC8681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rgbClr val="996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BF47E24A-7557-C28B-AF28-71DD266BA8FB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rgbClr val="9966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7A897DD3-3352-0AF4-4A03-0500C2D187A1}"/>
                </a:ext>
              </a:extLst>
            </p:cNvPr>
            <p:cNvGrpSpPr/>
            <p:nvPr/>
          </p:nvGrpSpPr>
          <p:grpSpPr>
            <a:xfrm rot="7200000" flipH="1" flipV="1">
              <a:off x="3652531" y="949814"/>
              <a:ext cx="1496923" cy="1442031"/>
              <a:chOff x="6009523" y="368181"/>
              <a:chExt cx="1496923" cy="1442031"/>
            </a:xfrm>
          </p:grpSpPr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BD9860BE-EBA2-A8A5-8281-6FE01D20ED9C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rgbClr val="99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494" name="Isosceles Triangle 493">
                <a:extLst>
                  <a:ext uri="{FF2B5EF4-FFF2-40B4-BE49-F238E27FC236}">
                    <a16:creationId xmlns:a16="http://schemas.microsoft.com/office/drawing/2014/main" id="{CEDCBD17-3787-E7E3-5E49-B7B393DE1459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rgbClr val="99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301AF73E-25AF-85D0-22B2-649604041126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rgbClr val="99FF9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grpSp>
          <p:nvGrpSpPr>
            <p:cNvPr id="489" name="Group 488">
              <a:extLst>
                <a:ext uri="{FF2B5EF4-FFF2-40B4-BE49-F238E27FC236}">
                  <a16:creationId xmlns:a16="http://schemas.microsoft.com/office/drawing/2014/main" id="{DB47C219-AE57-7E71-468D-2649FEB48700}"/>
                </a:ext>
              </a:extLst>
            </p:cNvPr>
            <p:cNvGrpSpPr/>
            <p:nvPr/>
          </p:nvGrpSpPr>
          <p:grpSpPr>
            <a:xfrm rot="9000000" flipH="1" flipV="1">
              <a:off x="4729842" y="346879"/>
              <a:ext cx="1496923" cy="1442031"/>
              <a:chOff x="6009523" y="368181"/>
              <a:chExt cx="1496923" cy="1442031"/>
            </a:xfrm>
          </p:grpSpPr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F7BB2DBE-C384-A7C9-636A-621B6F264A6E}"/>
                  </a:ext>
                </a:extLst>
              </p:cNvPr>
              <p:cNvSpPr/>
              <p:nvPr/>
            </p:nvSpPr>
            <p:spPr>
              <a:xfrm rot="9000000">
                <a:off x="6009523" y="368181"/>
                <a:ext cx="1380436" cy="1442031"/>
              </a:xfrm>
              <a:custGeom>
                <a:avLst/>
                <a:gdLst>
                  <a:gd name="connsiteX0" fmla="*/ 955309 w 1443854"/>
                  <a:gd name="connsiteY0" fmla="*/ 1442031 h 1442031"/>
                  <a:gd name="connsiteX1" fmla="*/ 888012 w 1443854"/>
                  <a:gd name="connsiteY1" fmla="*/ 1400875 h 1442031"/>
                  <a:gd name="connsiteX2" fmla="*/ 4018 w 1443854"/>
                  <a:gd name="connsiteY2" fmla="*/ 495504 h 1442031"/>
                  <a:gd name="connsiteX3" fmla="*/ 0 w 1443854"/>
                  <a:gd name="connsiteY3" fmla="*/ 488172 h 1442031"/>
                  <a:gd name="connsiteX4" fmla="*/ 845537 w 1443854"/>
                  <a:gd name="connsiteY4" fmla="*/ 0 h 1442031"/>
                  <a:gd name="connsiteX5" fmla="*/ 938737 w 1443854"/>
                  <a:gd name="connsiteY5" fmla="*/ 136735 h 1442031"/>
                  <a:gd name="connsiteX6" fmla="*/ 1339062 w 1443854"/>
                  <a:gd name="connsiteY6" fmla="*/ 528078 h 1442031"/>
                  <a:gd name="connsiteX7" fmla="*/ 1443854 w 1443854"/>
                  <a:gd name="connsiteY7" fmla="*/ 595847 h 1442031"/>
                  <a:gd name="connsiteX8" fmla="*/ 955309 w 1443854"/>
                  <a:gd name="connsiteY8" fmla="*/ 1442031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91440 w 1443854"/>
                  <a:gd name="connsiteY8" fmla="*/ 579612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8" fmla="*/ 137236 w 1443854"/>
                  <a:gd name="connsiteY8" fmla="*/ 509815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4018 w 1443854"/>
                  <a:gd name="connsiteY7" fmla="*/ 495504 h 1442031"/>
                  <a:gd name="connsiteX0" fmla="*/ 0 w 1443854"/>
                  <a:gd name="connsiteY0" fmla="*/ 488172 h 1442031"/>
                  <a:gd name="connsiteX1" fmla="*/ 845537 w 1443854"/>
                  <a:gd name="connsiteY1" fmla="*/ 0 h 1442031"/>
                  <a:gd name="connsiteX2" fmla="*/ 938737 w 1443854"/>
                  <a:gd name="connsiteY2" fmla="*/ 136735 h 1442031"/>
                  <a:gd name="connsiteX3" fmla="*/ 1339062 w 1443854"/>
                  <a:gd name="connsiteY3" fmla="*/ 528078 h 1442031"/>
                  <a:gd name="connsiteX4" fmla="*/ 1443854 w 1443854"/>
                  <a:gd name="connsiteY4" fmla="*/ 595847 h 1442031"/>
                  <a:gd name="connsiteX5" fmla="*/ 955309 w 1443854"/>
                  <a:gd name="connsiteY5" fmla="*/ 1442031 h 1442031"/>
                  <a:gd name="connsiteX6" fmla="*/ 888012 w 1443854"/>
                  <a:gd name="connsiteY6" fmla="*/ 1400875 h 1442031"/>
                  <a:gd name="connsiteX7" fmla="*/ 39543 w 1443854"/>
                  <a:gd name="connsiteY7" fmla="*/ 543510 h 1442031"/>
                  <a:gd name="connsiteX0" fmla="*/ 33615 w 1404311"/>
                  <a:gd name="connsiteY0" fmla="*/ 442422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59085 w 1404311"/>
                  <a:gd name="connsiteY0" fmla="*/ 426880 h 1442031"/>
                  <a:gd name="connsiteX1" fmla="*/ 805994 w 1404311"/>
                  <a:gd name="connsiteY1" fmla="*/ 0 h 1442031"/>
                  <a:gd name="connsiteX2" fmla="*/ 899194 w 1404311"/>
                  <a:gd name="connsiteY2" fmla="*/ 136735 h 1442031"/>
                  <a:gd name="connsiteX3" fmla="*/ 1299519 w 1404311"/>
                  <a:gd name="connsiteY3" fmla="*/ 528078 h 1442031"/>
                  <a:gd name="connsiteX4" fmla="*/ 1404311 w 1404311"/>
                  <a:gd name="connsiteY4" fmla="*/ 595847 h 1442031"/>
                  <a:gd name="connsiteX5" fmla="*/ 915766 w 1404311"/>
                  <a:gd name="connsiteY5" fmla="*/ 1442031 h 1442031"/>
                  <a:gd name="connsiteX6" fmla="*/ 848469 w 1404311"/>
                  <a:gd name="connsiteY6" fmla="*/ 1400875 h 1442031"/>
                  <a:gd name="connsiteX7" fmla="*/ 0 w 1404311"/>
                  <a:gd name="connsiteY7" fmla="*/ 543510 h 1442031"/>
                  <a:gd name="connsiteX0" fmla="*/ 15631 w 1360857"/>
                  <a:gd name="connsiteY0" fmla="*/ 426880 h 1442031"/>
                  <a:gd name="connsiteX1" fmla="*/ 762540 w 1360857"/>
                  <a:gd name="connsiteY1" fmla="*/ 0 h 1442031"/>
                  <a:gd name="connsiteX2" fmla="*/ 855740 w 1360857"/>
                  <a:gd name="connsiteY2" fmla="*/ 136735 h 1442031"/>
                  <a:gd name="connsiteX3" fmla="*/ 1256065 w 1360857"/>
                  <a:gd name="connsiteY3" fmla="*/ 528078 h 1442031"/>
                  <a:gd name="connsiteX4" fmla="*/ 1360857 w 1360857"/>
                  <a:gd name="connsiteY4" fmla="*/ 595847 h 1442031"/>
                  <a:gd name="connsiteX5" fmla="*/ 872312 w 1360857"/>
                  <a:gd name="connsiteY5" fmla="*/ 1442031 h 1442031"/>
                  <a:gd name="connsiteX6" fmla="*/ 805015 w 1360857"/>
                  <a:gd name="connsiteY6" fmla="*/ 1400875 h 1442031"/>
                  <a:gd name="connsiteX7" fmla="*/ 0 w 1360857"/>
                  <a:gd name="connsiteY7" fmla="*/ 601595 h 1442031"/>
                  <a:gd name="connsiteX0" fmla="*/ 38463 w 1383689"/>
                  <a:gd name="connsiteY0" fmla="*/ 426880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63932 w 1383689"/>
                  <a:gd name="connsiteY0" fmla="*/ 411339 h 1442031"/>
                  <a:gd name="connsiteX1" fmla="*/ 785372 w 1383689"/>
                  <a:gd name="connsiteY1" fmla="*/ 0 h 1442031"/>
                  <a:gd name="connsiteX2" fmla="*/ 878572 w 1383689"/>
                  <a:gd name="connsiteY2" fmla="*/ 136735 h 1442031"/>
                  <a:gd name="connsiteX3" fmla="*/ 1278897 w 1383689"/>
                  <a:gd name="connsiteY3" fmla="*/ 528078 h 1442031"/>
                  <a:gd name="connsiteX4" fmla="*/ 1383689 w 1383689"/>
                  <a:gd name="connsiteY4" fmla="*/ 595847 h 1442031"/>
                  <a:gd name="connsiteX5" fmla="*/ 895144 w 1383689"/>
                  <a:gd name="connsiteY5" fmla="*/ 1442031 h 1442031"/>
                  <a:gd name="connsiteX6" fmla="*/ 827847 w 1383689"/>
                  <a:gd name="connsiteY6" fmla="*/ 1400875 h 1442031"/>
                  <a:gd name="connsiteX7" fmla="*/ 0 w 1383689"/>
                  <a:gd name="connsiteY7" fmla="*/ 555417 h 1442031"/>
                  <a:gd name="connsiteX0" fmla="*/ 74477 w 1394234"/>
                  <a:gd name="connsiteY0" fmla="*/ 411339 h 1442031"/>
                  <a:gd name="connsiteX1" fmla="*/ 795917 w 1394234"/>
                  <a:gd name="connsiteY1" fmla="*/ 0 h 1442031"/>
                  <a:gd name="connsiteX2" fmla="*/ 889117 w 1394234"/>
                  <a:gd name="connsiteY2" fmla="*/ 136735 h 1442031"/>
                  <a:gd name="connsiteX3" fmla="*/ 1289442 w 1394234"/>
                  <a:gd name="connsiteY3" fmla="*/ 528078 h 1442031"/>
                  <a:gd name="connsiteX4" fmla="*/ 1394234 w 1394234"/>
                  <a:gd name="connsiteY4" fmla="*/ 595847 h 1442031"/>
                  <a:gd name="connsiteX5" fmla="*/ 905689 w 1394234"/>
                  <a:gd name="connsiteY5" fmla="*/ 1442031 h 1442031"/>
                  <a:gd name="connsiteX6" fmla="*/ 838392 w 1394234"/>
                  <a:gd name="connsiteY6" fmla="*/ 1400875 h 1442031"/>
                  <a:gd name="connsiteX7" fmla="*/ 0 w 1394234"/>
                  <a:gd name="connsiteY7" fmla="*/ 535581 h 1442031"/>
                  <a:gd name="connsiteX0" fmla="*/ 58617 w 1378374"/>
                  <a:gd name="connsiteY0" fmla="*/ 411339 h 1442031"/>
                  <a:gd name="connsiteX1" fmla="*/ 780057 w 1378374"/>
                  <a:gd name="connsiteY1" fmla="*/ 0 h 1442031"/>
                  <a:gd name="connsiteX2" fmla="*/ 873257 w 1378374"/>
                  <a:gd name="connsiteY2" fmla="*/ 136735 h 1442031"/>
                  <a:gd name="connsiteX3" fmla="*/ 1273582 w 1378374"/>
                  <a:gd name="connsiteY3" fmla="*/ 528078 h 1442031"/>
                  <a:gd name="connsiteX4" fmla="*/ 1378374 w 1378374"/>
                  <a:gd name="connsiteY4" fmla="*/ 595847 h 1442031"/>
                  <a:gd name="connsiteX5" fmla="*/ 889829 w 1378374"/>
                  <a:gd name="connsiteY5" fmla="*/ 1442031 h 1442031"/>
                  <a:gd name="connsiteX6" fmla="*/ 822532 w 1378374"/>
                  <a:gd name="connsiteY6" fmla="*/ 1400875 h 1442031"/>
                  <a:gd name="connsiteX7" fmla="*/ 0 w 1378374"/>
                  <a:gd name="connsiteY7" fmla="*/ 555736 h 1442031"/>
                  <a:gd name="connsiteX0" fmla="*/ 60679 w 1380436"/>
                  <a:gd name="connsiteY0" fmla="*/ 411339 h 1442031"/>
                  <a:gd name="connsiteX1" fmla="*/ 782119 w 1380436"/>
                  <a:gd name="connsiteY1" fmla="*/ 0 h 1442031"/>
                  <a:gd name="connsiteX2" fmla="*/ 875319 w 1380436"/>
                  <a:gd name="connsiteY2" fmla="*/ 136735 h 1442031"/>
                  <a:gd name="connsiteX3" fmla="*/ 1275644 w 1380436"/>
                  <a:gd name="connsiteY3" fmla="*/ 528078 h 1442031"/>
                  <a:gd name="connsiteX4" fmla="*/ 1380436 w 1380436"/>
                  <a:gd name="connsiteY4" fmla="*/ 595847 h 1442031"/>
                  <a:gd name="connsiteX5" fmla="*/ 891891 w 1380436"/>
                  <a:gd name="connsiteY5" fmla="*/ 1442031 h 1442031"/>
                  <a:gd name="connsiteX6" fmla="*/ 824594 w 1380436"/>
                  <a:gd name="connsiteY6" fmla="*/ 1400875 h 1442031"/>
                  <a:gd name="connsiteX7" fmla="*/ 0 w 1380436"/>
                  <a:gd name="connsiteY7" fmla="*/ 554546 h 1442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0436" h="1442031">
                    <a:moveTo>
                      <a:pt x="60679" y="411339"/>
                    </a:moveTo>
                    <a:lnTo>
                      <a:pt x="782119" y="0"/>
                    </a:lnTo>
                    <a:lnTo>
                      <a:pt x="875319" y="136735"/>
                    </a:lnTo>
                    <a:cubicBezTo>
                      <a:pt x="986307" y="283630"/>
                      <a:pt x="1120270" y="416024"/>
                      <a:pt x="1275644" y="528078"/>
                    </a:cubicBezTo>
                    <a:lnTo>
                      <a:pt x="1380436" y="595847"/>
                    </a:lnTo>
                    <a:lnTo>
                      <a:pt x="891891" y="1442031"/>
                    </a:lnTo>
                    <a:lnTo>
                      <a:pt x="824594" y="1400875"/>
                    </a:lnTo>
                    <a:cubicBezTo>
                      <a:pt x="455113" y="1161830"/>
                      <a:pt x="217179" y="909122"/>
                      <a:pt x="0" y="554546"/>
                    </a:cubicBezTo>
                  </a:path>
                </a:pathLst>
              </a:custGeom>
              <a:noFill/>
              <a:ln w="28575">
                <a:solidFill>
                  <a:srgbClr val="FF9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nb-NO"/>
              </a:p>
            </p:txBody>
          </p:sp>
          <p:sp>
            <p:nvSpPr>
              <p:cNvPr id="491" name="Isosceles Triangle 490">
                <a:extLst>
                  <a:ext uri="{FF2B5EF4-FFF2-40B4-BE49-F238E27FC236}">
                    <a16:creationId xmlns:a16="http://schemas.microsoft.com/office/drawing/2014/main" id="{AA461953-A10A-374A-A8B4-1D6D1EBB5C16}"/>
                  </a:ext>
                </a:extLst>
              </p:cNvPr>
              <p:cNvSpPr/>
              <p:nvPr/>
            </p:nvSpPr>
            <p:spPr>
              <a:xfrm rot="7077641">
                <a:off x="7382963" y="850152"/>
                <a:ext cx="111744" cy="135222"/>
              </a:xfrm>
              <a:prstGeom prst="triangle">
                <a:avLst/>
              </a:prstGeom>
              <a:noFill/>
              <a:ln w="28575">
                <a:solidFill>
                  <a:srgbClr val="FF9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492" name="Oval 491">
                <a:extLst>
                  <a:ext uri="{FF2B5EF4-FFF2-40B4-BE49-F238E27FC236}">
                    <a16:creationId xmlns:a16="http://schemas.microsoft.com/office/drawing/2014/main" id="{0F290BE8-4B78-B2B7-A393-99F07FE1DBFF}"/>
                  </a:ext>
                </a:extLst>
              </p:cNvPr>
              <p:cNvSpPr/>
              <p:nvPr/>
            </p:nvSpPr>
            <p:spPr>
              <a:xfrm>
                <a:off x="7371779" y="983074"/>
                <a:ext cx="71818" cy="71818"/>
              </a:xfrm>
              <a:prstGeom prst="ellipse">
                <a:avLst/>
              </a:prstGeom>
              <a:noFill/>
              <a:ln w="28575">
                <a:solidFill>
                  <a:srgbClr val="FF99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509" name="TextBox 508">
              <a:extLst>
                <a:ext uri="{FF2B5EF4-FFF2-40B4-BE49-F238E27FC236}">
                  <a16:creationId xmlns:a16="http://schemas.microsoft.com/office/drawing/2014/main" id="{F7C75083-437E-3AED-F262-4F55D0482773}"/>
                </a:ext>
              </a:extLst>
            </p:cNvPr>
            <p:cNvSpPr txBox="1"/>
            <p:nvPr/>
          </p:nvSpPr>
          <p:spPr>
            <a:xfrm>
              <a:off x="6174580" y="598136"/>
              <a:ext cx="604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JAN</a:t>
              </a:r>
            </a:p>
          </p:txBody>
        </p: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B346CAE7-ECA7-DB66-50BB-BC1A8A81C057}"/>
                </a:ext>
              </a:extLst>
            </p:cNvPr>
            <p:cNvSpPr txBox="1"/>
            <p:nvPr/>
          </p:nvSpPr>
          <p:spPr>
            <a:xfrm>
              <a:off x="7394352" y="1137342"/>
              <a:ext cx="6450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FEB</a:t>
              </a: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4BDB3AB2-C1C2-E327-27B8-82C4B366B1D1}"/>
                </a:ext>
              </a:extLst>
            </p:cNvPr>
            <p:cNvSpPr txBox="1"/>
            <p:nvPr/>
          </p:nvSpPr>
          <p:spPr>
            <a:xfrm>
              <a:off x="8113695" y="2228493"/>
              <a:ext cx="755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MAR</a:t>
              </a:r>
            </a:p>
          </p:txBody>
        </p:sp>
        <p:sp>
          <p:nvSpPr>
            <p:cNvPr id="512" name="TextBox 511">
              <a:extLst>
                <a:ext uri="{FF2B5EF4-FFF2-40B4-BE49-F238E27FC236}">
                  <a16:creationId xmlns:a16="http://schemas.microsoft.com/office/drawing/2014/main" id="{896AC237-0A56-8819-C3EB-138BD41AAC0F}"/>
                </a:ext>
              </a:extLst>
            </p:cNvPr>
            <p:cNvSpPr txBox="1"/>
            <p:nvPr/>
          </p:nvSpPr>
          <p:spPr>
            <a:xfrm>
              <a:off x="8217038" y="3492294"/>
              <a:ext cx="657501" cy="38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APR</a:t>
              </a:r>
            </a:p>
          </p:txBody>
        </p:sp>
        <p:sp>
          <p:nvSpPr>
            <p:cNvPr id="513" name="TextBox 512">
              <a:extLst>
                <a:ext uri="{FF2B5EF4-FFF2-40B4-BE49-F238E27FC236}">
                  <a16:creationId xmlns:a16="http://schemas.microsoft.com/office/drawing/2014/main" id="{9EEB01F3-7F9F-A9C2-0ED4-E64C933C6909}"/>
                </a:ext>
              </a:extLst>
            </p:cNvPr>
            <p:cNvSpPr txBox="1"/>
            <p:nvPr/>
          </p:nvSpPr>
          <p:spPr>
            <a:xfrm>
              <a:off x="7758832" y="4842643"/>
              <a:ext cx="724948" cy="38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MAY</a:t>
              </a:r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19EB8B07-92D6-66DA-EA63-52897C7DF588}"/>
                </a:ext>
              </a:extLst>
            </p:cNvPr>
            <p:cNvSpPr txBox="1"/>
            <p:nvPr/>
          </p:nvSpPr>
          <p:spPr>
            <a:xfrm>
              <a:off x="6701644" y="5700778"/>
              <a:ext cx="684729" cy="38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JUN</a:t>
              </a:r>
            </a:p>
          </p:txBody>
        </p:sp>
        <p:sp>
          <p:nvSpPr>
            <p:cNvPr id="515" name="TextBox 514">
              <a:extLst>
                <a:ext uri="{FF2B5EF4-FFF2-40B4-BE49-F238E27FC236}">
                  <a16:creationId xmlns:a16="http://schemas.microsoft.com/office/drawing/2014/main" id="{0F2B352E-8243-DE93-8D8B-A0ECC87335E6}"/>
                </a:ext>
              </a:extLst>
            </p:cNvPr>
            <p:cNvSpPr txBox="1"/>
            <p:nvPr/>
          </p:nvSpPr>
          <p:spPr>
            <a:xfrm>
              <a:off x="5405360" y="5798829"/>
              <a:ext cx="558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JUL</a:t>
              </a:r>
            </a:p>
          </p:txBody>
        </p:sp>
        <p:sp>
          <p:nvSpPr>
            <p:cNvPr id="516" name="TextBox 515">
              <a:extLst>
                <a:ext uri="{FF2B5EF4-FFF2-40B4-BE49-F238E27FC236}">
                  <a16:creationId xmlns:a16="http://schemas.microsoft.com/office/drawing/2014/main" id="{F4CF0E1F-2096-D9C6-E107-A42B533A6287}"/>
                </a:ext>
              </a:extLst>
            </p:cNvPr>
            <p:cNvSpPr txBox="1"/>
            <p:nvPr/>
          </p:nvSpPr>
          <p:spPr>
            <a:xfrm>
              <a:off x="4146811" y="5205418"/>
              <a:ext cx="71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AUG</a:t>
              </a:r>
            </a:p>
          </p:txBody>
        </p:sp>
        <p:sp>
          <p:nvSpPr>
            <p:cNvPr id="517" name="TextBox 516">
              <a:extLst>
                <a:ext uri="{FF2B5EF4-FFF2-40B4-BE49-F238E27FC236}">
                  <a16:creationId xmlns:a16="http://schemas.microsoft.com/office/drawing/2014/main" id="{E5B0A503-94BE-F128-F16E-BD6A38E15C5E}"/>
                </a:ext>
              </a:extLst>
            </p:cNvPr>
            <p:cNvSpPr txBox="1"/>
            <p:nvPr/>
          </p:nvSpPr>
          <p:spPr>
            <a:xfrm>
              <a:off x="3434989" y="4261125"/>
              <a:ext cx="665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SEP</a:t>
              </a:r>
            </a:p>
          </p:txBody>
        </p:sp>
        <p:sp>
          <p:nvSpPr>
            <p:cNvPr id="518" name="TextBox 517">
              <a:extLst>
                <a:ext uri="{FF2B5EF4-FFF2-40B4-BE49-F238E27FC236}">
                  <a16:creationId xmlns:a16="http://schemas.microsoft.com/office/drawing/2014/main" id="{C47C1482-BE5D-24B3-CAE0-02D02CAF2A97}"/>
                </a:ext>
              </a:extLst>
            </p:cNvPr>
            <p:cNvSpPr txBox="1"/>
            <p:nvPr/>
          </p:nvSpPr>
          <p:spPr>
            <a:xfrm>
              <a:off x="3233642" y="2968219"/>
              <a:ext cx="650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OCT</a:t>
              </a:r>
            </a:p>
          </p:txBody>
        </p:sp>
        <p:sp>
          <p:nvSpPr>
            <p:cNvPr id="519" name="TextBox 518">
              <a:extLst>
                <a:ext uri="{FF2B5EF4-FFF2-40B4-BE49-F238E27FC236}">
                  <a16:creationId xmlns:a16="http://schemas.microsoft.com/office/drawing/2014/main" id="{CCE8F523-5F06-740B-D23E-2254AC09EAD2}"/>
                </a:ext>
              </a:extLst>
            </p:cNvPr>
            <p:cNvSpPr txBox="1"/>
            <p:nvPr/>
          </p:nvSpPr>
          <p:spPr>
            <a:xfrm>
              <a:off x="3750938" y="1653535"/>
              <a:ext cx="678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NOV</a:t>
              </a:r>
            </a:p>
          </p:txBody>
        </p: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02A584F7-0628-5448-1DAE-03999C7CA2AC}"/>
                </a:ext>
              </a:extLst>
            </p:cNvPr>
            <p:cNvSpPr txBox="1"/>
            <p:nvPr/>
          </p:nvSpPr>
          <p:spPr>
            <a:xfrm>
              <a:off x="4766979" y="793539"/>
              <a:ext cx="761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b="1" spc="5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DEC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9452F1A-C728-A2F5-A874-7DD4C0EEA4E2}"/>
              </a:ext>
            </a:extLst>
          </p:cNvPr>
          <p:cNvSpPr txBox="1"/>
          <p:nvPr/>
        </p:nvSpPr>
        <p:spPr>
          <a:xfrm>
            <a:off x="8009458" y="4913310"/>
            <a:ext cx="3640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_MSUG Anniversary | AI Edition_</a:t>
            </a:r>
          </a:p>
          <a:p>
            <a:pPr algn="ctr"/>
            <a:r>
              <a:rPr lang="nb-NO" sz="1200" b="1"/>
              <a:t>30.May ‘23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8B709B-BE3A-689B-6D69-150E4A8DEDAC}"/>
              </a:ext>
            </a:extLst>
          </p:cNvPr>
          <p:cNvSpPr txBox="1"/>
          <p:nvPr/>
        </p:nvSpPr>
        <p:spPr>
          <a:xfrm>
            <a:off x="8951018" y="2308951"/>
            <a:ext cx="21437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_DevSecOps | CTF</a:t>
            </a:r>
          </a:p>
          <a:p>
            <a:pPr algn="ctr"/>
            <a:r>
              <a:rPr lang="nb-NO" sz="1200" b="1"/>
              <a:t>30.May ‘23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3BF250-539E-4C17-23B5-D4A6231654DE}"/>
              </a:ext>
            </a:extLst>
          </p:cNvPr>
          <p:cNvSpPr txBox="1"/>
          <p:nvPr/>
        </p:nvSpPr>
        <p:spPr>
          <a:xfrm>
            <a:off x="7040461" y="5744323"/>
            <a:ext cx="3640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_Identity &amp; SaaS apps w/ Sentinel_</a:t>
            </a:r>
          </a:p>
          <a:p>
            <a:pPr algn="ctr"/>
            <a:r>
              <a:rPr lang="nb-NO" sz="1200" b="1"/>
              <a:t>TBD.Jun ‘23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432E3F-1DD4-B0F2-88BB-DF9DC82EAFE5}"/>
              </a:ext>
            </a:extLst>
          </p:cNvPr>
          <p:cNvSpPr txBox="1"/>
          <p:nvPr/>
        </p:nvSpPr>
        <p:spPr>
          <a:xfrm>
            <a:off x="148059" y="2270079"/>
            <a:ext cx="32709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_October Meetup | TBD_</a:t>
            </a:r>
          </a:p>
          <a:p>
            <a:pPr algn="ctr"/>
            <a:r>
              <a:rPr lang="nb-NO" sz="1200" b="1"/>
              <a:t>TBD.Oct ‘23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D9046-B9ED-7934-C8A3-812F00428C1B}"/>
              </a:ext>
            </a:extLst>
          </p:cNvPr>
          <p:cNvSpPr txBox="1"/>
          <p:nvPr/>
        </p:nvSpPr>
        <p:spPr>
          <a:xfrm>
            <a:off x="1860016" y="282089"/>
            <a:ext cx="36021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_December Meetup | TBD_</a:t>
            </a:r>
          </a:p>
          <a:p>
            <a:pPr algn="ctr"/>
            <a:r>
              <a:rPr lang="nb-NO" sz="1200" b="1"/>
              <a:t>TBD.Dec ‘23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E72A38-3664-1118-B579-08B68BA796C4}"/>
              </a:ext>
            </a:extLst>
          </p:cNvPr>
          <p:cNvSpPr txBox="1"/>
          <p:nvPr/>
        </p:nvSpPr>
        <p:spPr>
          <a:xfrm>
            <a:off x="1260305" y="4810457"/>
            <a:ext cx="29815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_Azure Governance_</a:t>
            </a:r>
          </a:p>
          <a:p>
            <a:pPr algn="ctr"/>
            <a:r>
              <a:rPr lang="nb-NO" sz="1200" b="1"/>
              <a:t>TBD.Aug ‘23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255557-62FB-3935-13F8-E8794A4EB2E7}"/>
              </a:ext>
            </a:extLst>
          </p:cNvPr>
          <p:cNvSpPr txBox="1"/>
          <p:nvPr/>
        </p:nvSpPr>
        <p:spPr>
          <a:xfrm>
            <a:off x="2405789" y="5765378"/>
            <a:ext cx="36404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>
                <a:ln w="0"/>
                <a:solidFill>
                  <a:srgbClr val="00B050"/>
                </a:solidFill>
              </a:rPr>
              <a:t>_Summer Vacation_</a:t>
            </a:r>
          </a:p>
          <a:p>
            <a:pPr algn="ctr"/>
            <a:r>
              <a:rPr lang="nb-NO" sz="1200" b="1"/>
              <a:t>Jul ‘23</a:t>
            </a:r>
          </a:p>
        </p:txBody>
      </p:sp>
      <p:pic>
        <p:nvPicPr>
          <p:cNvPr id="13" name="Picture 12" descr="A picture containing horse, mammal&#10;&#10;Description automatically generated">
            <a:extLst>
              <a:ext uri="{FF2B5EF4-FFF2-40B4-BE49-F238E27FC236}">
                <a16:creationId xmlns:a16="http://schemas.microsoft.com/office/drawing/2014/main" id="{2C5F8A2E-E527-7129-90F2-A6A412563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31" y="1569412"/>
            <a:ext cx="2602702" cy="2606786"/>
          </a:xfrm>
          <a:prstGeom prst="rect">
            <a:avLst/>
          </a:prstGeom>
        </p:spPr>
      </p:pic>
      <p:pic>
        <p:nvPicPr>
          <p:cNvPr id="15" name="Graphic 14" descr="Dim (Medium Sun) with solid fill">
            <a:extLst>
              <a:ext uri="{FF2B5EF4-FFF2-40B4-BE49-F238E27FC236}">
                <a16:creationId xmlns:a16="http://schemas.microsoft.com/office/drawing/2014/main" id="{573C5CB1-52C9-C580-59BB-2232FABE9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1103" y="4890922"/>
            <a:ext cx="731512" cy="731512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EBEFAB67-6E25-9817-DF89-8C0D9CDC7F08}"/>
              </a:ext>
            </a:extLst>
          </p:cNvPr>
          <p:cNvGrpSpPr/>
          <p:nvPr/>
        </p:nvGrpSpPr>
        <p:grpSpPr>
          <a:xfrm>
            <a:off x="7465552" y="4336942"/>
            <a:ext cx="513027" cy="302152"/>
            <a:chOff x="7555893" y="4282797"/>
            <a:chExt cx="318246" cy="187434"/>
          </a:xfrm>
          <a:solidFill>
            <a:srgbClr val="7030A0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61B0E09-91DE-9BAF-0020-C6842A572A80}"/>
                </a:ext>
              </a:extLst>
            </p:cNvPr>
            <p:cNvSpPr/>
            <p:nvPr/>
          </p:nvSpPr>
          <p:spPr>
            <a:xfrm>
              <a:off x="7583306" y="4380429"/>
              <a:ext cx="79883" cy="89802"/>
            </a:xfrm>
            <a:custGeom>
              <a:avLst/>
              <a:gdLst>
                <a:gd name="connsiteX0" fmla="*/ 8343 w 79883"/>
                <a:gd name="connsiteY0" fmla="*/ 5240 h 89802"/>
                <a:gd name="connsiteX1" fmla="*/ 0 w 79883"/>
                <a:gd name="connsiteY1" fmla="*/ 5114 h 89802"/>
                <a:gd name="connsiteX2" fmla="*/ 42826 w 79883"/>
                <a:gd name="connsiteY2" fmla="*/ 89803 h 89802"/>
                <a:gd name="connsiteX3" fmla="*/ 79883 w 79883"/>
                <a:gd name="connsiteY3" fmla="*/ 0 h 89802"/>
                <a:gd name="connsiteX4" fmla="*/ 8343 w 79883"/>
                <a:gd name="connsiteY4" fmla="*/ 5240 h 89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83" h="89802">
                  <a:moveTo>
                    <a:pt x="8343" y="5240"/>
                  </a:moveTo>
                  <a:cubicBezTo>
                    <a:pt x="5497" y="5240"/>
                    <a:pt x="2752" y="5171"/>
                    <a:pt x="0" y="5114"/>
                  </a:cubicBezTo>
                  <a:lnTo>
                    <a:pt x="42826" y="89803"/>
                  </a:lnTo>
                  <a:lnTo>
                    <a:pt x="79883" y="0"/>
                  </a:lnTo>
                  <a:cubicBezTo>
                    <a:pt x="56177" y="3314"/>
                    <a:pt x="32279" y="5064"/>
                    <a:pt x="8343" y="5240"/>
                  </a:cubicBezTo>
                  <a:close/>
                </a:path>
              </a:pathLst>
            </a:custGeom>
            <a:grpFill/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9695346-4577-F797-FEB9-5566789ABBF4}"/>
                </a:ext>
              </a:extLst>
            </p:cNvPr>
            <p:cNvSpPr/>
            <p:nvPr/>
          </p:nvSpPr>
          <p:spPr>
            <a:xfrm>
              <a:off x="7781396" y="4323572"/>
              <a:ext cx="74176" cy="94862"/>
            </a:xfrm>
            <a:custGeom>
              <a:avLst/>
              <a:gdLst>
                <a:gd name="connsiteX0" fmla="*/ 0 w 74176"/>
                <a:gd name="connsiteY0" fmla="*/ 29995 h 94862"/>
                <a:gd name="connsiteX1" fmla="*/ 72242 w 74176"/>
                <a:gd name="connsiteY1" fmla="*/ 94862 h 94862"/>
                <a:gd name="connsiteX2" fmla="*/ 74177 w 74176"/>
                <a:gd name="connsiteY2" fmla="*/ 0 h 94862"/>
                <a:gd name="connsiteX3" fmla="*/ 0 w 74176"/>
                <a:gd name="connsiteY3" fmla="*/ 29995 h 9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176" h="94862">
                  <a:moveTo>
                    <a:pt x="0" y="29995"/>
                  </a:moveTo>
                  <a:lnTo>
                    <a:pt x="72242" y="94862"/>
                  </a:lnTo>
                  <a:lnTo>
                    <a:pt x="74177" y="0"/>
                  </a:lnTo>
                  <a:cubicBezTo>
                    <a:pt x="50250" y="11869"/>
                    <a:pt x="25452" y="21896"/>
                    <a:pt x="0" y="29995"/>
                  </a:cubicBezTo>
                  <a:close/>
                </a:path>
              </a:pathLst>
            </a:custGeom>
            <a:grpFill/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48F0333-19F4-8AD5-6E48-81CD135E3D24}"/>
                </a:ext>
              </a:extLst>
            </p:cNvPr>
            <p:cNvSpPr/>
            <p:nvPr/>
          </p:nvSpPr>
          <p:spPr>
            <a:xfrm>
              <a:off x="7680866" y="4358872"/>
              <a:ext cx="83333" cy="100359"/>
            </a:xfrm>
            <a:custGeom>
              <a:avLst/>
              <a:gdLst>
                <a:gd name="connsiteX0" fmla="*/ 42019 w 83333"/>
                <a:gd name="connsiteY0" fmla="*/ 10824 h 100359"/>
                <a:gd name="connsiteX1" fmla="*/ 0 w 83333"/>
                <a:gd name="connsiteY1" fmla="*/ 18943 h 100359"/>
                <a:gd name="connsiteX2" fmla="*/ 62358 w 83333"/>
                <a:gd name="connsiteY2" fmla="*/ 100359 h 100359"/>
                <a:gd name="connsiteX3" fmla="*/ 83334 w 83333"/>
                <a:gd name="connsiteY3" fmla="*/ 0 h 100359"/>
                <a:gd name="connsiteX4" fmla="*/ 42019 w 83333"/>
                <a:gd name="connsiteY4" fmla="*/ 10824 h 10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333" h="100359">
                  <a:moveTo>
                    <a:pt x="42019" y="10824"/>
                  </a:moveTo>
                  <a:cubicBezTo>
                    <a:pt x="28017" y="14010"/>
                    <a:pt x="13938" y="16686"/>
                    <a:pt x="0" y="18943"/>
                  </a:cubicBezTo>
                  <a:lnTo>
                    <a:pt x="62358" y="100359"/>
                  </a:lnTo>
                  <a:lnTo>
                    <a:pt x="83334" y="0"/>
                  </a:lnTo>
                  <a:cubicBezTo>
                    <a:pt x="69819" y="3985"/>
                    <a:pt x="55986" y="7638"/>
                    <a:pt x="42019" y="10824"/>
                  </a:cubicBezTo>
                  <a:close/>
                </a:path>
              </a:pathLst>
            </a:custGeom>
            <a:grpFill/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B7450F8-8524-CC52-4319-66A33C3184C9}"/>
                </a:ext>
              </a:extLst>
            </p:cNvPr>
            <p:cNvSpPr/>
            <p:nvPr/>
          </p:nvSpPr>
          <p:spPr>
            <a:xfrm>
              <a:off x="7555893" y="4282797"/>
              <a:ext cx="318246" cy="91138"/>
            </a:xfrm>
            <a:custGeom>
              <a:avLst/>
              <a:gdLst>
                <a:gd name="connsiteX0" fmla="*/ 318247 w 318246"/>
                <a:gd name="connsiteY0" fmla="*/ 0 h 91138"/>
                <a:gd name="connsiteX1" fmla="*/ 161116 w 318246"/>
                <a:gd name="connsiteY1" fmla="*/ 61067 h 91138"/>
                <a:gd name="connsiteX2" fmla="*/ 0 w 318246"/>
                <a:gd name="connsiteY2" fmla="*/ 74965 h 91138"/>
                <a:gd name="connsiteX3" fmla="*/ 0 w 318246"/>
                <a:gd name="connsiteY3" fmla="*/ 89463 h 91138"/>
                <a:gd name="connsiteX4" fmla="*/ 33087 w 318246"/>
                <a:gd name="connsiteY4" fmla="*/ 91137 h 91138"/>
                <a:gd name="connsiteX5" fmla="*/ 164324 w 318246"/>
                <a:gd name="connsiteY5" fmla="*/ 75156 h 91138"/>
                <a:gd name="connsiteX6" fmla="*/ 318247 w 318246"/>
                <a:gd name="connsiteY6" fmla="*/ 17221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246" h="91138">
                  <a:moveTo>
                    <a:pt x="318247" y="0"/>
                  </a:moveTo>
                  <a:cubicBezTo>
                    <a:pt x="283782" y="23322"/>
                    <a:pt x="223496" y="46865"/>
                    <a:pt x="161116" y="61067"/>
                  </a:cubicBezTo>
                  <a:cubicBezTo>
                    <a:pt x="101900" y="74549"/>
                    <a:pt x="41206" y="79713"/>
                    <a:pt x="0" y="74965"/>
                  </a:cubicBezTo>
                  <a:lnTo>
                    <a:pt x="0" y="89463"/>
                  </a:lnTo>
                  <a:cubicBezTo>
                    <a:pt x="10991" y="90613"/>
                    <a:pt x="22036" y="91172"/>
                    <a:pt x="33087" y="91137"/>
                  </a:cubicBezTo>
                  <a:cubicBezTo>
                    <a:pt x="77280" y="90542"/>
                    <a:pt x="121279" y="85184"/>
                    <a:pt x="164324" y="75156"/>
                  </a:cubicBezTo>
                  <a:cubicBezTo>
                    <a:pt x="223988" y="61584"/>
                    <a:pt x="281652" y="39773"/>
                    <a:pt x="318247" y="17221"/>
                  </a:cubicBezTo>
                  <a:close/>
                </a:path>
              </a:pathLst>
            </a:custGeom>
            <a:grpFill/>
            <a:ln w="35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b-NO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C4072EF-FEA9-5A67-DA40-F72D6D4A157E}"/>
              </a:ext>
            </a:extLst>
          </p:cNvPr>
          <p:cNvSpPr txBox="1"/>
          <p:nvPr/>
        </p:nvSpPr>
        <p:spPr>
          <a:xfrm>
            <a:off x="4754187" y="3991571"/>
            <a:ext cx="28845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u="sng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_Annual Wheel</a:t>
            </a:r>
            <a:r>
              <a:rPr lang="nb-NO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_</a:t>
            </a:r>
            <a:br>
              <a:rPr lang="nb-NO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nb-NO" sz="1400"/>
              <a:t>2023</a:t>
            </a:r>
            <a:endParaRPr lang="nb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66684-7C35-DF33-E1CE-4B55A7BE1CF6}"/>
              </a:ext>
            </a:extLst>
          </p:cNvPr>
          <p:cNvSpPr txBox="1"/>
          <p:nvPr/>
        </p:nvSpPr>
        <p:spPr>
          <a:xfrm>
            <a:off x="8833033" y="330401"/>
            <a:ext cx="3005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accent2"/>
                </a:solidFill>
              </a:rPr>
              <a:t>If </a:t>
            </a:r>
            <a:r>
              <a:rPr lang="nb-NO" err="1">
                <a:solidFill>
                  <a:schemeClr val="accent2"/>
                </a:solidFill>
              </a:rPr>
              <a:t>you</a:t>
            </a:r>
            <a:r>
              <a:rPr lang="nb-NO">
                <a:solidFill>
                  <a:schemeClr val="accent2"/>
                </a:solidFill>
              </a:rPr>
              <a:t> </a:t>
            </a:r>
            <a:r>
              <a:rPr lang="nb-NO" err="1">
                <a:solidFill>
                  <a:schemeClr val="accent2"/>
                </a:solidFill>
              </a:rPr>
              <a:t>are</a:t>
            </a:r>
            <a:r>
              <a:rPr lang="nb-NO">
                <a:solidFill>
                  <a:schemeClr val="accent2"/>
                </a:solidFill>
              </a:rPr>
              <a:t> interested in </a:t>
            </a:r>
            <a:r>
              <a:rPr lang="nb-NO" err="1">
                <a:solidFill>
                  <a:schemeClr val="accent2"/>
                </a:solidFill>
              </a:rPr>
              <a:t>presenting</a:t>
            </a:r>
            <a:r>
              <a:rPr lang="nb-NO">
                <a:solidFill>
                  <a:schemeClr val="accent2"/>
                </a:solidFill>
              </a:rPr>
              <a:t> a </a:t>
            </a:r>
            <a:r>
              <a:rPr lang="nb-NO" err="1">
                <a:solidFill>
                  <a:schemeClr val="accent2"/>
                </a:solidFill>
              </a:rPr>
              <a:t>topic</a:t>
            </a:r>
            <a:r>
              <a:rPr lang="nb-NO">
                <a:solidFill>
                  <a:schemeClr val="accent2"/>
                </a:solidFill>
              </a:rPr>
              <a:t> send over a </a:t>
            </a:r>
            <a:r>
              <a:rPr lang="nb-NO" err="1">
                <a:solidFill>
                  <a:schemeClr val="accent2"/>
                </a:solidFill>
              </a:rPr>
              <a:t>session</a:t>
            </a:r>
            <a:r>
              <a:rPr lang="nb-NO">
                <a:solidFill>
                  <a:schemeClr val="accent2"/>
                </a:solidFill>
              </a:rPr>
              <a:t> </a:t>
            </a:r>
            <a:r>
              <a:rPr lang="nb-NO" err="1">
                <a:solidFill>
                  <a:schemeClr val="accent2"/>
                </a:solidFill>
              </a:rPr>
              <a:t>request</a:t>
            </a:r>
            <a:r>
              <a:rPr lang="nb-NO">
                <a:solidFill>
                  <a:schemeClr val="accent2"/>
                </a:solidFill>
              </a:rPr>
              <a:t> to </a:t>
            </a:r>
            <a:r>
              <a:rPr lang="nb-NO" err="1">
                <a:solidFill>
                  <a:schemeClr val="accent2"/>
                </a:solidFill>
              </a:rPr>
              <a:t>us</a:t>
            </a:r>
            <a:r>
              <a:rPr lang="nb-NO">
                <a:solidFill>
                  <a:schemeClr val="accent2"/>
                </a:solidFill>
              </a:rPr>
              <a:t> in </a:t>
            </a:r>
            <a:r>
              <a:rPr lang="nb-NO" err="1">
                <a:solidFill>
                  <a:schemeClr val="accent2"/>
                </a:solidFill>
              </a:rPr>
              <a:t>sessionize</a:t>
            </a:r>
            <a:r>
              <a:rPr lang="nb-NO">
                <a:solidFill>
                  <a:schemeClr val="accent2"/>
                </a:solidFill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741680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A5FBE-83EC-2F71-8905-726A3BC6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2CC0C2-0115-9CE1-5743-64E55B0D7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578011" cy="4151667"/>
          </a:xfrm>
        </p:spPr>
        <p:txBody>
          <a:bodyPr>
            <a:normAutofit/>
          </a:bodyPr>
          <a:lstStyle/>
          <a:p>
            <a:r>
              <a:rPr lang="en-US" sz="4000">
                <a:ln w="19050">
                  <a:solidFill>
                    <a:srgbClr val="0C1A69"/>
                  </a:solidFill>
                </a:ln>
                <a:cs typeface="Posterama Bold"/>
              </a:rPr>
              <a:t>Microsoft Build</a:t>
            </a:r>
            <a:br>
              <a:rPr lang="en-US" sz="4000">
                <a:ln w="19050">
                  <a:solidFill>
                    <a:srgbClr val="0C1A69"/>
                  </a:solidFill>
                </a:ln>
                <a:cs typeface="Posterama Bold"/>
              </a:rPr>
            </a:br>
            <a:r>
              <a:rPr lang="en-US" sz="4000">
                <a:ln w="19050">
                  <a:solidFill>
                    <a:srgbClr val="0C1A69"/>
                  </a:solidFill>
                </a:ln>
                <a:cs typeface="Posterama Bold"/>
              </a:rPr>
              <a:t>security updates</a:t>
            </a:r>
            <a:endParaRPr lang="en-US" sz="40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74C67-0693-E130-DE28-6409693AB4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1156" y="3544120"/>
            <a:ext cx="4850550" cy="17311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endParaRPr lang="en-US">
              <a:solidFill>
                <a:srgbClr val="1F2328"/>
              </a:solidFill>
            </a:endParaRPr>
          </a:p>
          <a:p>
            <a:pPr marL="342900" indent="-342900">
              <a:buChar char="•"/>
            </a:pPr>
            <a:endParaRPr lang="en-US">
              <a:solidFill>
                <a:srgbClr val="1F2328"/>
              </a:solidFill>
            </a:endParaRPr>
          </a:p>
          <a:p>
            <a:pPr marL="342900" indent="-342900">
              <a:buChar char="•"/>
            </a:pPr>
            <a:endParaRPr lang="en-US" sz="2000"/>
          </a:p>
        </p:txBody>
      </p:sp>
      <p:sp>
        <p:nvSpPr>
          <p:cNvPr id="8" name="Text Placeholder 29">
            <a:extLst>
              <a:ext uri="{FF2B5EF4-FFF2-40B4-BE49-F238E27FC236}">
                <a16:creationId xmlns:a16="http://schemas.microsoft.com/office/drawing/2014/main" id="{4AB60997-2CA5-56A0-1039-415F053A8BAF}"/>
              </a:ext>
            </a:extLst>
          </p:cNvPr>
          <p:cNvSpPr txBox="1">
            <a:spLocks/>
          </p:cNvSpPr>
          <p:nvPr/>
        </p:nvSpPr>
        <p:spPr>
          <a:xfrm>
            <a:off x="557792" y="3818392"/>
            <a:ext cx="4850550" cy="1731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 err="1"/>
              <a:t>Entra</a:t>
            </a:r>
            <a:r>
              <a:rPr lang="en-US" sz="1600"/>
              <a:t> External ID</a:t>
            </a:r>
          </a:p>
          <a:p>
            <a:pPr marL="285750" indent="-285750">
              <a:buFont typeface="Arial"/>
              <a:buChar char="•"/>
            </a:pPr>
            <a:r>
              <a:rPr lang="en-US" sz="1600"/>
              <a:t>Copilot &amp; Azure AI</a:t>
            </a:r>
          </a:p>
          <a:p>
            <a:pPr marL="285750" indent="-285750">
              <a:buFont typeface="Arial"/>
              <a:buChar char="•"/>
            </a:pPr>
            <a:r>
              <a:rPr lang="en-US" sz="1600"/>
              <a:t>Win32 App Isolation </a:t>
            </a:r>
          </a:p>
          <a:p>
            <a:pPr marL="285750" indent="-285750">
              <a:buFont typeface="Arial"/>
              <a:buChar char="•"/>
            </a:pPr>
            <a:r>
              <a:rPr lang="en-US" sz="1600"/>
              <a:t>Other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73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DA0471-F7A2-7AB0-9EF8-4D6A472AFDC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36062" y="1413680"/>
            <a:ext cx="6892052" cy="524045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Calibri"/>
                <a:ea typeface="+mn-lt"/>
                <a:cs typeface="+mn-lt"/>
              </a:rPr>
              <a:t>Annual flagship event for Software Engineers and Web Developers using Windows, Azure and other Microsoft technologies. </a:t>
            </a:r>
          </a:p>
          <a:p>
            <a:r>
              <a:rPr lang="en-US" sz="2000">
                <a:latin typeface="Calibri"/>
                <a:ea typeface="+mn-lt"/>
                <a:cs typeface="+mn-lt"/>
              </a:rPr>
              <a:t>First held in 2011, and it serves as a successor for Microsoft’s previous developer events;</a:t>
            </a:r>
          </a:p>
          <a:p>
            <a:pPr lvl="1"/>
            <a:r>
              <a:rPr lang="en-US" sz="1800">
                <a:latin typeface="Calibri"/>
                <a:ea typeface="+mn-lt"/>
                <a:cs typeface="+mn-lt"/>
              </a:rPr>
              <a:t>The Professional Developers Conference (</a:t>
            </a:r>
            <a:r>
              <a:rPr lang="en-US" sz="1800" i="1">
                <a:latin typeface="Calibri"/>
                <a:ea typeface="+mn-lt"/>
                <a:cs typeface="+mn-lt"/>
              </a:rPr>
              <a:t>an infrequent event which covered development of software for the Windows operating system</a:t>
            </a:r>
            <a:r>
              <a:rPr lang="en-US" sz="1800">
                <a:latin typeface="Calibri"/>
                <a:ea typeface="+mn-lt"/>
                <a:cs typeface="+mn-lt"/>
              </a:rPr>
              <a:t>) &amp; </a:t>
            </a:r>
          </a:p>
          <a:p>
            <a:pPr lvl="1"/>
            <a:r>
              <a:rPr lang="en-US" sz="1800">
                <a:latin typeface="Calibri"/>
                <a:ea typeface="+mn-lt"/>
                <a:cs typeface="+mn-lt"/>
              </a:rPr>
              <a:t>MIX (</a:t>
            </a:r>
            <a:r>
              <a:rPr lang="en-US" sz="1800" i="1">
                <a:latin typeface="Calibri"/>
                <a:ea typeface="+mn-lt"/>
                <a:cs typeface="+mn-lt"/>
              </a:rPr>
              <a:t>covered web development centering on Microsoft technology such as Silverlight and ASP.net</a:t>
            </a:r>
            <a:r>
              <a:rPr lang="en-US" sz="1800">
                <a:latin typeface="Calibri"/>
                <a:ea typeface="+mn-lt"/>
                <a:cs typeface="+mn-lt"/>
              </a:rPr>
              <a:t>)</a:t>
            </a:r>
          </a:p>
          <a:p>
            <a:r>
              <a:rPr lang="en-US" sz="2000">
                <a:latin typeface="Calibri"/>
                <a:ea typeface="+mn-lt"/>
                <a:cs typeface="+mn-lt"/>
              </a:rPr>
              <a:t>Focus in 2023: Artificial intelligence and its integration across Microsoft’s products and services</a:t>
            </a:r>
          </a:p>
          <a:p>
            <a:r>
              <a:rPr lang="en-US" sz="2000">
                <a:latin typeface="Calibri"/>
                <a:ea typeface="+mn-lt"/>
                <a:cs typeface="+mn-lt"/>
              </a:rPr>
              <a:t>Book of News: </a:t>
            </a:r>
          </a:p>
          <a:p>
            <a:pPr lvl="1"/>
            <a:r>
              <a:rPr lang="en-US" sz="1600">
                <a:latin typeface="Calibri"/>
                <a:ea typeface="+mn-lt"/>
                <a:cs typeface="+mn-lt"/>
              </a:rPr>
              <a:t>The goal with the Book of News is to provide you with a roadmap to all the announcements we’re making, with all the details you need [</a:t>
            </a:r>
            <a:r>
              <a:rPr lang="en-US" sz="1600">
                <a:latin typeface="Calibri"/>
                <a:ea typeface="+mn-lt"/>
                <a:cs typeface="+mn-lt"/>
                <a:hlinkClick r:id="rId3"/>
              </a:rPr>
              <a:t>https://news.microsoft.com/build-2023-book-of-news/</a:t>
            </a:r>
            <a:r>
              <a:rPr lang="en-US" sz="1600">
                <a:latin typeface="Calibri"/>
                <a:ea typeface="+mn-lt"/>
                <a:cs typeface="+mn-lt"/>
              </a:rPr>
              <a:t> ]</a:t>
            </a:r>
          </a:p>
          <a:p>
            <a:pPr lvl="1"/>
            <a:endParaRPr lang="en-US" sz="1400">
              <a:latin typeface="Calibri"/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6C2-076E-D05C-5C86-AAFABF42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0E1F3C-94D9-C646-D48B-21DDC70562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64890" y="315975"/>
            <a:ext cx="10025892" cy="9300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cs typeface="Posterama"/>
              </a:rPr>
              <a:t>Microsoft build 2023</a:t>
            </a:r>
          </a:p>
          <a:p>
            <a:r>
              <a:rPr lang="en-US" sz="1800">
                <a:cs typeface="Posterama"/>
              </a:rPr>
              <a:t>May 22</a:t>
            </a:r>
            <a:r>
              <a:rPr lang="en-US" sz="1800" baseline="30000">
                <a:cs typeface="Posterama"/>
              </a:rPr>
              <a:t>nD</a:t>
            </a:r>
            <a:r>
              <a:rPr lang="en-US" sz="1800">
                <a:cs typeface="Posterama"/>
              </a:rPr>
              <a:t> – 25</a:t>
            </a:r>
            <a:r>
              <a:rPr lang="en-US" sz="1800" baseline="30000">
                <a:cs typeface="Posterama"/>
              </a:rPr>
              <a:t>th</a:t>
            </a:r>
            <a:r>
              <a:rPr lang="en-US" sz="1800">
                <a:cs typeface="Posterama"/>
              </a:rPr>
              <a:t> </a:t>
            </a:r>
            <a:endParaRPr lang="en-US" sz="900"/>
          </a:p>
        </p:txBody>
      </p:sp>
      <p:pic>
        <p:nvPicPr>
          <p:cNvPr id="4098" name="Picture 2" descr="Microsoft Build 2023">
            <a:extLst>
              <a:ext uri="{FF2B5EF4-FFF2-40B4-BE49-F238E27FC236}">
                <a16:creationId xmlns:a16="http://schemas.microsoft.com/office/drawing/2014/main" id="{87B3052A-F545-389B-9926-AB3A0F9A9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910" y="1540599"/>
            <a:ext cx="3557444" cy="237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icrosoft Build 2023">
            <a:extLst>
              <a:ext uri="{FF2B5EF4-FFF2-40B4-BE49-F238E27FC236}">
                <a16:creationId xmlns:a16="http://schemas.microsoft.com/office/drawing/2014/main" id="{E9F67E84-AD84-A127-DFDD-D7D6CC90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392" y="4024264"/>
            <a:ext cx="3557443" cy="237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1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DA0471-F7A2-7AB0-9EF8-4D6A472AFDC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336062" y="1413680"/>
            <a:ext cx="6892052" cy="524045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i="1">
                <a:latin typeface="Segoe UI"/>
                <a:ea typeface="+mn-lt"/>
                <a:cs typeface="Segoe UI"/>
              </a:rPr>
              <a:t>Remember when software wasn’t connected to the internet? Didn’t think so. In a handful of years, this will also be true for software that doesn’t come with an intelligent copilot assistant, according to Kevin Scott, Microsoft’s chief technology officer.</a:t>
            </a:r>
            <a:endParaRPr lang="en-US" sz="1400" i="1"/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Microsoft has expanded the copilot experiences</a:t>
            </a:r>
            <a:endParaRPr lang="en-US" sz="200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US" sz="1600" err="1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PowerBI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, </a:t>
            </a:r>
            <a:r>
              <a:rPr lang="en-US" sz="1600" err="1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PowerPages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 (preview) , Microsoft Fabric (preview coming soon) &amp; Windows (available June)</a:t>
            </a:r>
            <a:endParaRPr lang="en-US" sz="1600">
              <a:solidFill>
                <a:schemeClr val="bg1">
                  <a:lumMod val="95000"/>
                </a:schemeClr>
              </a:solidFill>
              <a:latin typeface="Bierstadt"/>
              <a:ea typeface="+mn-lt"/>
              <a:cs typeface="Calibri"/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AI development framework for custom copilot builds</a:t>
            </a: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One platform to build plugins for business and consumers</a:t>
            </a: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Bing incorporated into ChatGPT as the default search experience with support for plugins</a:t>
            </a: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Plugin is a bridge between LLM and corporate data</a:t>
            </a: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Azure AI Studio &amp; Azure OpenAI service</a:t>
            </a: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Select generative AI model via Azure OpenAI service</a:t>
            </a: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Give copilot a meta-prompt, memory and access to data via plugin</a:t>
            </a: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Azure AI content safety (preview)</a:t>
            </a: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Media provenance capabilities</a:t>
            </a:r>
          </a:p>
          <a:p>
            <a:r>
              <a:rPr lang="en-US" sz="1200" i="1">
                <a:latin typeface="Calibri"/>
                <a:ea typeface="+mn-lt"/>
                <a:cs typeface="Calibri"/>
              </a:rPr>
              <a:t>Source: </a:t>
            </a:r>
            <a:r>
              <a:rPr lang="en-US" sz="1200" i="1">
                <a:solidFill>
                  <a:srgbClr val="0563C1"/>
                </a:solidFill>
                <a:latin typeface="Calibri"/>
                <a:ea typeface="+mn-lt"/>
                <a:cs typeface="Calibri"/>
                <a:hlinkClick r:id="rId3"/>
              </a:rPr>
              <a:t>https://news.microsoft.com/source/features/ai/microsoft-outlines-framework-for-building-ai-apps-and-copilots-expands-ai-plugin-ecosystem/</a:t>
            </a:r>
            <a:r>
              <a:rPr lang="en-US" sz="1200" i="1">
                <a:latin typeface="Calibri"/>
                <a:ea typeface="+mn-lt"/>
                <a:cs typeface="Calibri"/>
              </a:rPr>
              <a:t> </a:t>
            </a:r>
            <a:endParaRPr lang="en-US" sz="1200"/>
          </a:p>
          <a:p>
            <a:pPr lvl="1"/>
            <a:endParaRPr lang="en-US" sz="1400">
              <a:latin typeface="Calibri"/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6C2-076E-D05C-5C86-AAFABF42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0E1F3C-94D9-C646-D48B-21DDC70562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64890" y="315975"/>
            <a:ext cx="10025892" cy="9300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ea typeface="+mj-lt"/>
                <a:cs typeface="+mj-lt"/>
              </a:rPr>
              <a:t>Copilot &amp; azure ai</a:t>
            </a:r>
            <a:endParaRPr lang="en-US"/>
          </a:p>
          <a:p>
            <a:endParaRPr lang="en-US" sz="180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F71EC15-2956-333A-ED13-6553E9E81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5457" y="1463761"/>
            <a:ext cx="4382217" cy="1917644"/>
          </a:xfrm>
          <a:prstGeom prst="rect">
            <a:avLst/>
          </a:prstGeom>
        </p:spPr>
      </p:pic>
      <p:pic>
        <p:nvPicPr>
          <p:cNvPr id="6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81CF407-42D8-2E4B-F771-A81F648DB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5457" y="3597539"/>
            <a:ext cx="4382217" cy="23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2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DA0471-F7A2-7AB0-9EF8-4D6A472AFDC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164103" y="1013128"/>
            <a:ext cx="10027655" cy="58488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800" i="1">
              <a:latin typeface="Calibri"/>
              <a:ea typeface="+mn-lt"/>
              <a:cs typeface="+mn-lt"/>
            </a:endParaRPr>
          </a:p>
          <a:p>
            <a:pPr lvl="1"/>
            <a:endParaRPr lang="en-US" sz="1600">
              <a:solidFill>
                <a:schemeClr val="bg1">
                  <a:lumMod val="95000"/>
                </a:schemeClr>
              </a:solidFill>
              <a:latin typeface="Calibri"/>
              <a:ea typeface="+mn-lt"/>
              <a:cs typeface="Calibri"/>
            </a:endParaRP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Optimized to run in Azure: Azure Linux packages and images are run through a suite of Azure validation tests. All packages are built and signed in Microsoft pipelines and are verified prior to image generation.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marL="457200" lvl="1" indent="0">
              <a:buNone/>
            </a:pPr>
            <a:endParaRPr lang="en-US" sz="1600">
              <a:solidFill>
                <a:schemeClr val="bg1">
                  <a:lumMod val="95000"/>
                </a:schemeClr>
              </a:solidFill>
              <a:latin typeface="Calibri"/>
              <a:ea typeface="+mn-lt"/>
              <a:cs typeface="Calibri"/>
            </a:endParaRP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Supply chain security: Uses the same Linux distribution and software built and tested to run securely on Azure.</a:t>
            </a:r>
          </a:p>
          <a:p>
            <a:pPr marL="457200" lvl="1" indent="0">
              <a:buNone/>
            </a:pPr>
            <a:endParaRPr lang="en-US" sz="1600">
              <a:solidFill>
                <a:schemeClr val="bg1">
                  <a:lumMod val="95000"/>
                </a:schemeClr>
              </a:solidFill>
              <a:latin typeface="Calibri"/>
              <a:ea typeface="+mn-lt"/>
              <a:cs typeface="Calibri"/>
            </a:endParaRP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Smaller, leaner Linux: Azure Linux is designed with a minimalist view, a cloud focus. Window managers and other graphical interfaces are removed, resulting in a lower attack surface, reduced dependencies, and a generally smaller footprint. This ultimately helps reduce update interruptions and improves reboot speeds.</a:t>
            </a:r>
          </a:p>
          <a:p>
            <a:pPr marL="457200" lvl="1" indent="0">
              <a:buNone/>
            </a:pPr>
            <a:endParaRPr lang="en-US" sz="1600">
              <a:solidFill>
                <a:schemeClr val="bg1">
                  <a:lumMod val="95000"/>
                </a:schemeClr>
              </a:solidFill>
              <a:latin typeface="Calibri"/>
              <a:ea typeface="+mn-lt"/>
              <a:cs typeface="Calibri"/>
            </a:endParaRPr>
          </a:p>
          <a:p>
            <a:pPr lvl="1"/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Operational consistency: Because the same container host is used across AKS in the cloud and edge scenarios like Azure Arc or AKS-HCI, customers know exactly what’s inside, which simplifies management and administrative tasks.</a:t>
            </a:r>
          </a:p>
          <a:p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Mariner is in production today with services such as 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Xbox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, </a:t>
            </a:r>
            <a:r>
              <a:rPr lang="en-US" sz="1600" err="1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Playfab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, 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Minecraft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, and 100+ Azure services; today,</a:t>
            </a:r>
          </a:p>
          <a:p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Limits:</a:t>
            </a:r>
            <a:endParaRPr lang="en-US" sz="3200">
              <a:solidFill>
                <a:schemeClr val="bg1">
                  <a:lumMod val="95000"/>
                </a:schemeClr>
              </a:solidFill>
              <a:latin typeface="Calibri"/>
              <a:ea typeface="+mn-lt"/>
              <a:cs typeface="Calibri"/>
            </a:endParaRPr>
          </a:p>
          <a:p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Qualys, </a:t>
            </a:r>
            <a:r>
              <a:rPr lang="en-US" sz="1600" err="1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Trivy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, and Microsoft Defender for Containers are the only vulnerability scanning tools that support Azure Linux today.</a:t>
            </a:r>
          </a:p>
          <a:p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Azure Linux doesn't support </a:t>
            </a:r>
            <a:r>
              <a:rPr lang="en-US" sz="1600" err="1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AppArmor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. Support for </a:t>
            </a:r>
            <a:r>
              <a:rPr lang="en-US" sz="1600" err="1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SELinux</a:t>
            </a:r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 can be manually configured.</a:t>
            </a:r>
          </a:p>
          <a:p>
            <a:r>
              <a:rPr lang="en-US" sz="16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Calibri"/>
              </a:rPr>
              <a:t>Some addons, extensions, and open-source integrations may not be supported yet on Azure Linux. Azure Monitor, Grafana, Helm, Key Vault, and Container Insights are supported.</a:t>
            </a:r>
          </a:p>
          <a:p>
            <a:endParaRPr lang="en-US" sz="1600">
              <a:solidFill>
                <a:schemeClr val="bg1">
                  <a:lumMod val="95000"/>
                </a:schemeClr>
              </a:solidFill>
              <a:latin typeface="Calibri"/>
              <a:ea typeface="+mn-lt"/>
              <a:cs typeface="Calibri"/>
            </a:endParaRPr>
          </a:p>
          <a:p>
            <a:pPr marL="0" indent="0">
              <a:buNone/>
            </a:pPr>
            <a:endParaRPr lang="en-US" sz="1800" i="1">
              <a:latin typeface="Calibri"/>
              <a:ea typeface="+mn-lt"/>
              <a:cs typeface="+mn-lt"/>
            </a:endParaRPr>
          </a:p>
          <a:p>
            <a:endParaRPr lang="en-US" sz="1800" i="1">
              <a:latin typeface="Calibri"/>
              <a:ea typeface="+mn-lt"/>
              <a:cs typeface="+mn-lt"/>
            </a:endParaRPr>
          </a:p>
          <a:p>
            <a:endParaRPr lang="en-US" sz="1800" i="1">
              <a:latin typeface="Calibri"/>
              <a:ea typeface="+mn-lt"/>
              <a:cs typeface="+mn-lt"/>
            </a:endParaRPr>
          </a:p>
          <a:p>
            <a:endParaRPr lang="en-US" sz="1800" i="1">
              <a:latin typeface="Calibri"/>
              <a:ea typeface="+mn-lt"/>
              <a:cs typeface="+mn-lt"/>
            </a:endParaRPr>
          </a:p>
          <a:p>
            <a:r>
              <a:rPr lang="en-US" sz="1800" i="1">
                <a:latin typeface="Calibri"/>
                <a:ea typeface="+mn-lt"/>
                <a:cs typeface="+mn-lt"/>
              </a:rPr>
              <a:t>Source: </a:t>
            </a:r>
            <a:r>
              <a:rPr lang="en-US" sz="1800" i="1">
                <a:latin typeface="Calibri"/>
                <a:ea typeface="+mn-lt"/>
                <a:cs typeface="+mn-lt"/>
                <a:hlinkClick r:id="rId5"/>
              </a:rPr>
              <a:t>https://techcommunity.microsoft.com/t5/azure-infrastructure-blog/introducing-the-azure-linux-container-host-for-aks/ba-p/3824101</a:t>
            </a:r>
            <a:r>
              <a:rPr lang="en-US" sz="1800" i="1">
                <a:latin typeface="Calibri"/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6C2-076E-D05C-5C86-AAFABF42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0E1F3C-94D9-C646-D48B-21DDC70562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64890" y="315975"/>
            <a:ext cx="10025892" cy="9300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cs typeface="Posterama"/>
              </a:rPr>
              <a:t>Azure Linux container host for </a:t>
            </a:r>
            <a:r>
              <a:rPr lang="en-US" sz="4000" err="1">
                <a:cs typeface="Posterama"/>
              </a:rPr>
              <a:t>aks</a:t>
            </a:r>
            <a:r>
              <a:rPr lang="en-US" sz="4000">
                <a:cs typeface="Posterama"/>
              </a:rPr>
              <a:t> in GA (Mariner Project)</a:t>
            </a:r>
            <a:endParaRPr lang="en-US" sz="1100">
              <a:solidFill>
                <a:srgbClr val="333333"/>
              </a:solidFill>
              <a:cs typeface="Posterama Bold"/>
            </a:endParaRPr>
          </a:p>
        </p:txBody>
      </p:sp>
    </p:spTree>
    <p:extLst>
      <p:ext uri="{BB962C8B-B14F-4D97-AF65-F5344CB8AC3E}">
        <p14:creationId xmlns:p14="http://schemas.microsoft.com/office/powerpoint/2010/main" val="1964631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DA0471-F7A2-7AB0-9EF8-4D6A472AFDC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242545" y="1654397"/>
            <a:ext cx="10016450" cy="45654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Microsoft Entra External ID was purpose-built to personalize and secure access to applications while protecting any external identity and effectively controlling which resources they can access</a:t>
            </a:r>
          </a:p>
          <a:p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It delivers a flexi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Calibri"/>
                <a:cs typeface="Segoe UI"/>
              </a:rPr>
              <a:t>ble, unified identity platform, personalized customer experiences, adaptive access policies, and built-in identi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ty governance</a:t>
            </a:r>
          </a:p>
          <a:p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Calibri"/>
                <a:ea typeface="Calibri"/>
                <a:cs typeface="Segoe UI"/>
              </a:rPr>
              <a:t>External ID now combines familiar B2B collaboration functionality in Microsoft Entra (generally available) with evolved and unified customer identity (CIAM) capabilities, targeting customer-facing applications, now in preview</a:t>
            </a:r>
          </a:p>
          <a:p>
            <a:endParaRPr lang="en-US" sz="180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Segoe UI"/>
            </a:endParaRPr>
          </a:p>
          <a:p>
            <a:r>
              <a:rPr lang="en-US" sz="1800" i="1">
                <a:latin typeface="Calibri"/>
                <a:ea typeface="Calibri"/>
                <a:cs typeface="Calibri"/>
              </a:rPr>
              <a:t>Source </a:t>
            </a:r>
          </a:p>
          <a:p>
            <a:pPr lvl="1"/>
            <a:r>
              <a:rPr lang="en-US" sz="1400" i="1">
                <a:latin typeface="Calibri"/>
                <a:ea typeface="+mn-lt"/>
                <a:cs typeface="+mn-lt"/>
                <a:hlinkClick r:id="rId3"/>
              </a:rPr>
              <a:t>https://www.microsoft.com/en-us/security/business/identity-access/microsoft-entra-external-id</a:t>
            </a:r>
            <a:r>
              <a:rPr lang="en-US" sz="1400" i="1">
                <a:latin typeface="Calibri"/>
                <a:ea typeface="+mn-lt"/>
                <a:cs typeface="+mn-lt"/>
              </a:rPr>
              <a:t> </a:t>
            </a:r>
          </a:p>
          <a:p>
            <a:r>
              <a:rPr lang="en-US" sz="1800" i="1">
                <a:latin typeface="Calibri"/>
                <a:ea typeface="+mn-lt"/>
                <a:cs typeface="+mn-lt"/>
              </a:rPr>
              <a:t>Blogs: </a:t>
            </a:r>
          </a:p>
          <a:p>
            <a:r>
              <a:rPr lang="en-US" sz="1400" i="1">
                <a:latin typeface="Calibri"/>
                <a:ea typeface="+mn-lt"/>
                <a:cs typeface="+mn-lt"/>
                <a:hlinkClick r:id="rId4"/>
              </a:rPr>
              <a:t>https://www.cloudpartner.fi/?p=14685</a:t>
            </a:r>
            <a:r>
              <a:rPr lang="en-US" sz="1400" i="1">
                <a:latin typeface="Calibri"/>
                <a:ea typeface="+mn-lt"/>
                <a:cs typeface="+mn-lt"/>
              </a:rPr>
              <a:t>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6C2-076E-D05C-5C86-AAFABF42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0E1F3C-94D9-C646-D48B-21DDC70562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64890" y="315975"/>
            <a:ext cx="10025892" cy="9300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cs typeface="Posterama"/>
              </a:rPr>
              <a:t>MICROSOFT </a:t>
            </a:r>
            <a:r>
              <a:rPr lang="en-US" sz="4000" err="1">
                <a:cs typeface="Posterama"/>
              </a:rPr>
              <a:t>entra</a:t>
            </a:r>
            <a:r>
              <a:rPr lang="en-US" sz="4000">
                <a:cs typeface="Posterama"/>
              </a:rPr>
              <a:t> external id [preview]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593715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3DA0471-F7A2-7AB0-9EF8-4D6A472AFDC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1242545" y="1654397"/>
            <a:ext cx="10016450" cy="45654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+mn-lt"/>
              </a:rPr>
              <a:t>A new security feature on Windows that helps contain the damage and safeguard user privacy choices in the event of an application compromise</a:t>
            </a:r>
            <a:endParaRPr lang="en-US" sz="2000">
              <a:solidFill>
                <a:schemeClr val="bg1">
                  <a:lumMod val="95000"/>
                </a:schemeClr>
              </a:solidFill>
              <a:latin typeface="Calibri"/>
              <a:ea typeface="Calibri"/>
              <a:cs typeface="Calibri"/>
            </a:endParaRPr>
          </a:p>
          <a:p>
            <a:r>
              <a:rPr lang="en-US" sz="2000">
                <a:solidFill>
                  <a:schemeClr val="bg1">
                    <a:lumMod val="95000"/>
                  </a:schemeClr>
                </a:solidFill>
                <a:latin typeface="Calibri"/>
                <a:ea typeface="+mn-lt"/>
                <a:cs typeface="+mn-lt"/>
              </a:rPr>
              <a:t>Allow users to run Win32 apps in an isolated environment so that they can be sandboxed from the rest of the operating system, in order to further strengthen security</a:t>
            </a:r>
            <a:endParaRPr lang="en-US" sz="2000">
              <a:solidFill>
                <a:schemeClr val="bg1">
                  <a:lumMod val="95000"/>
                </a:schemeClr>
              </a:solidFill>
              <a:latin typeface="Bierstadt"/>
              <a:ea typeface="Calibri"/>
              <a:cs typeface="Calibri"/>
            </a:endParaRPr>
          </a:p>
          <a:p>
            <a:r>
              <a:rPr lang="en-US" sz="2000">
                <a:latin typeface="Calibri"/>
                <a:ea typeface="Calibri"/>
                <a:cs typeface="Calibri"/>
              </a:rPr>
              <a:t>Win32 app isolation is built on the foundation of </a:t>
            </a:r>
            <a:r>
              <a:rPr lang="en-US" sz="2000" err="1">
                <a:latin typeface="Calibri"/>
                <a:ea typeface="Calibri"/>
                <a:cs typeface="Calibri"/>
              </a:rPr>
              <a:t>AppContainers</a:t>
            </a:r>
            <a:r>
              <a:rPr lang="en-US" sz="2000">
                <a:latin typeface="Calibri"/>
                <a:ea typeface="Calibri"/>
                <a:cs typeface="Calibri"/>
              </a:rPr>
              <a:t>, which offer a security boundary, and components that virtualize resources and provide brokered access to other resources</a:t>
            </a:r>
          </a:p>
          <a:p>
            <a:endParaRPr lang="en-US" sz="2000">
              <a:latin typeface="Calibri"/>
              <a:ea typeface="Calibri"/>
              <a:cs typeface="Calibri"/>
            </a:endParaRPr>
          </a:p>
          <a:p>
            <a:endParaRPr lang="en-US" sz="20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latin typeface="Calibri"/>
              <a:ea typeface="Calibri"/>
              <a:cs typeface="Calibri"/>
            </a:endParaRPr>
          </a:p>
          <a:p>
            <a:pPr marL="0" indent="0">
              <a:buNone/>
            </a:pPr>
            <a:endParaRPr lang="en-US" sz="2000">
              <a:latin typeface="Calibri"/>
              <a:ea typeface="Calibri"/>
              <a:cs typeface="Calibri"/>
            </a:endParaRPr>
          </a:p>
          <a:p>
            <a:r>
              <a:rPr lang="en-US" sz="1800" i="1">
                <a:latin typeface="Calibri"/>
                <a:ea typeface="Calibri"/>
                <a:cs typeface="Calibri"/>
              </a:rPr>
              <a:t>Source : </a:t>
            </a:r>
            <a:r>
              <a:rPr lang="en-US" sz="1800" i="1">
                <a:latin typeface="Calibri"/>
                <a:ea typeface="+mn-lt"/>
                <a:cs typeface="+mn-lt"/>
                <a:hlinkClick r:id="rId3"/>
              </a:rPr>
              <a:t>GitHub - microsoft/win32-app-isolation: Tools and documentation for Win32 app isolation</a:t>
            </a:r>
            <a:endParaRPr lang="en-US" sz="1800" i="1">
              <a:latin typeface="Calibri"/>
              <a:ea typeface="+mn-lt"/>
              <a:cs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986C2-076E-D05C-5C86-AAFABF42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A0E1F3C-94D9-C646-D48B-21DDC70562F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164890" y="315975"/>
            <a:ext cx="10025892" cy="9300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>
                <a:cs typeface="Posterama"/>
              </a:rPr>
              <a:t>Win32 App isolation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759617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2E03136728D04F811DC76A42F78EF0" ma:contentTypeVersion="4" ma:contentTypeDescription="Create a new document." ma:contentTypeScope="" ma:versionID="95bbd066e728826f5d3d63fbc4c0703f">
  <xsd:schema xmlns:xsd="http://www.w3.org/2001/XMLSchema" xmlns:xs="http://www.w3.org/2001/XMLSchema" xmlns:p="http://schemas.microsoft.com/office/2006/metadata/properties" xmlns:ns2="752cf828-b609-4259-a6c6-963385446b29" targetNamespace="http://schemas.microsoft.com/office/2006/metadata/properties" ma:root="true" ma:fieldsID="4678b106a5773c75806e0bc856f56757" ns2:_="">
    <xsd:import namespace="752cf828-b609-4259-a6c6-963385446b2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2cf828-b609-4259-a6c6-96338544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E927C0-100D-409D-B1DD-F1A172C22875}">
  <ds:schemaRefs>
    <ds:schemaRef ds:uri="752cf828-b609-4259-a6c6-963385446b2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752cf828-b609-4259-a6c6-963385446b29"/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aeece3c5-2e6a-4bcf-acf2-6ee49669618d}" enabled="1" method="Privileged" siteId="{cf36141c-ddd7-45a7-b073-111f66d0b30c}" contentBits="0" removed="0"/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1816</Words>
  <Application>Microsoft Office PowerPoint</Application>
  <PresentationFormat>Widescreen</PresentationFormat>
  <Paragraphs>194</Paragraphs>
  <Slides>15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-apple-system</vt:lpstr>
      <vt:lpstr>Arial</vt:lpstr>
      <vt:lpstr>Bierstadt</vt:lpstr>
      <vt:lpstr>Calibri</vt:lpstr>
      <vt:lpstr>Calibri Light</vt:lpstr>
      <vt:lpstr>Courier New</vt:lpstr>
      <vt:lpstr>Posterama</vt:lpstr>
      <vt:lpstr>Posterama Bold</vt:lpstr>
      <vt:lpstr>Segoe UI</vt:lpstr>
      <vt:lpstr>Tahoma</vt:lpstr>
      <vt:lpstr>Office Theme</vt:lpstr>
      <vt:lpstr>Office Theme</vt:lpstr>
      <vt:lpstr>Microsoft security user group </vt:lpstr>
      <vt:lpstr>Agenda </vt:lpstr>
      <vt:lpstr>PowerPoint Presentation</vt:lpstr>
      <vt:lpstr>Microsoft Build security 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Panel discussion</vt:lpstr>
      <vt:lpstr>PowerPoint Presentation</vt:lpstr>
      <vt:lpstr>Bias in ai</vt:lpstr>
      <vt:lpstr>PowerPoint Presentation</vt:lpstr>
      <vt:lpstr>Thank you</vt:lpstr>
    </vt:vector>
  </TitlesOfParts>
  <Company>Avanade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security user group</dc:title>
  <dc:creator>Linda Andersen</dc:creator>
  <cp:lastModifiedBy>Craig Forshaw</cp:lastModifiedBy>
  <cp:revision>2</cp:revision>
  <dcterms:created xsi:type="dcterms:W3CDTF">2023-05-27T22:26:15Z</dcterms:created>
  <dcterms:modified xsi:type="dcterms:W3CDTF">2023-05-31T13:05:39Z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0x010100E02E03136728D04F811DC76A42F78EF0</vt:lpwstr>
  </property>
</Properties>
</file>